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5"/>
  </p:notesMasterIdLst>
  <p:sldIdLst>
    <p:sldId id="256" r:id="rId2"/>
    <p:sldId id="257" r:id="rId3"/>
    <p:sldId id="333" r:id="rId4"/>
    <p:sldId id="337" r:id="rId5"/>
    <p:sldId id="338" r:id="rId6"/>
    <p:sldId id="340" r:id="rId7"/>
    <p:sldId id="346" r:id="rId8"/>
    <p:sldId id="341" r:id="rId9"/>
    <p:sldId id="347" r:id="rId10"/>
    <p:sldId id="344" r:id="rId11"/>
    <p:sldId id="342" r:id="rId12"/>
    <p:sldId id="343" r:id="rId13"/>
    <p:sldId id="345" r:id="rId14"/>
  </p:sldIdLst>
  <p:sldSz cx="9144000" cy="5143500" type="screen16x9"/>
  <p:notesSz cx="6858000" cy="9144000"/>
  <p:embeddedFontLst>
    <p:embeddedFont>
      <p:font typeface="Darker Grotesque" panose="020B0604020202020204" charset="0"/>
      <p:regular r:id="rId16"/>
      <p:bold r:id="rId17"/>
    </p:embeddedFont>
    <p:embeddedFont>
      <p:font typeface="Darker Grotesque Medium" panose="020B0604020202020204" charset="0"/>
      <p:regular r:id="rId18"/>
      <p:bold r:id="rId19"/>
    </p:embeddedFont>
    <p:embeddedFont>
      <p:font typeface="Helvetica" panose="020B060402020202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PT Sans" panose="020B0503020203020204" pitchFamily="34" charset="0"/>
      <p:regular r:id="rId28"/>
      <p:bold r:id="rId29"/>
      <p:italic r:id="rId30"/>
      <p:boldItalic r:id="rId31"/>
    </p:embeddedFont>
    <p:embeddedFont>
      <p:font typeface="Roboto Condensed Light" panose="02000000000000000000"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35B89-1D64-4AAE-BC76-5C1CF14F01AB}">
  <a:tblStyle styleId="{21635B89-1D64-4AAE-BC76-5C1CF14F01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203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774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357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5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5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4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0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64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656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49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9404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2" r:id="rId4"/>
    <p:sldLayoutId id="2147483703" r:id="rId5"/>
    <p:sldLayoutId id="2147483704" r:id="rId6"/>
    <p:sldLayoutId id="2147483705" r:id="rId7"/>
    <p:sldLayoutId id="2147483706"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4.xml"/><Relationship Id="rId7" Type="http://schemas.openxmlformats.org/officeDocument/2006/relationships/hyperlink" Target="https://www.silabs.com/products/development-tools/software/usb-to-uart-bridge-vcp-driver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4.xml"/><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4.xml"/><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jpg"/><Relationship Id="rId5" Type="http://schemas.openxmlformats.org/officeDocument/2006/relationships/image" Target="../media/image1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1253073" y="1551583"/>
            <a:ext cx="2679590" cy="515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Exmaple 2</a:t>
            </a:r>
            <a:endParaRPr sz="4000" b="1" dirty="0">
              <a:solidFill>
                <a:schemeClr val="accent6"/>
              </a:solidFill>
            </a:endParaRPr>
          </a:p>
        </p:txBody>
      </p:sp>
      <p:sp>
        <p:nvSpPr>
          <p:cNvPr id="963" name="Google Shape;963;p64"/>
          <p:cNvSpPr txBox="1">
            <a:spLocks noGrp="1"/>
          </p:cNvSpPr>
          <p:nvPr>
            <p:ph type="subTitle" idx="1"/>
          </p:nvPr>
        </p:nvSpPr>
        <p:spPr>
          <a:xfrm>
            <a:off x="532080" y="2352239"/>
            <a:ext cx="4276716" cy="1680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Controlling Fan with DHT22 Sensor and OLED Display</a:t>
            </a:r>
            <a:endParaRPr sz="2800" dirty="0"/>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circuit board with many different components&#10;&#10;Description automatically generated">
            <a:extLst>
              <a:ext uri="{FF2B5EF4-FFF2-40B4-BE49-F238E27FC236}">
                <a16:creationId xmlns:a16="http://schemas.microsoft.com/office/drawing/2014/main" id="{908E7690-AC6F-821B-B366-27C992616516}"/>
              </a:ext>
            </a:extLst>
          </p:cNvPr>
          <p:cNvPicPr>
            <a:picLocks noChangeAspect="1"/>
          </p:cNvPicPr>
          <p:nvPr/>
        </p:nvPicPr>
        <p:blipFill>
          <a:blip r:embed="rId3"/>
          <a:stretch>
            <a:fillRect/>
          </a:stretch>
        </p:blipFill>
        <p:spPr>
          <a:xfrm>
            <a:off x="4976038" y="1005079"/>
            <a:ext cx="3198647" cy="22665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4" name="Picture 3">
            <a:extLst>
              <a:ext uri="{FF2B5EF4-FFF2-40B4-BE49-F238E27FC236}">
                <a16:creationId xmlns:a16="http://schemas.microsoft.com/office/drawing/2014/main" id="{0A32230A-0FD7-D6D3-EB7A-4EE6B3643F10}"/>
              </a:ext>
            </a:extLst>
          </p:cNvPr>
          <p:cNvPicPr>
            <a:picLocks noChangeAspect="1"/>
          </p:cNvPicPr>
          <p:nvPr/>
        </p:nvPicPr>
        <p:blipFill rotWithShape="1">
          <a:blip r:embed="rId6"/>
          <a:srcRect l="7970" t="16034" r="8529" b="8629"/>
          <a:stretch/>
        </p:blipFill>
        <p:spPr>
          <a:xfrm>
            <a:off x="990739" y="834757"/>
            <a:ext cx="5394821" cy="3626338"/>
          </a:xfrm>
          <a:prstGeom prst="rect">
            <a:avLst/>
          </a:prstGeom>
        </p:spPr>
      </p:pic>
    </p:spTree>
    <p:extLst>
      <p:ext uri="{BB962C8B-B14F-4D97-AF65-F5344CB8AC3E}">
        <p14:creationId xmlns:p14="http://schemas.microsoft.com/office/powerpoint/2010/main" val="370324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B5EB7F3D-99A8-15C1-DAA6-60B2760D80F1}"/>
              </a:ext>
            </a:extLst>
          </p:cNvPr>
          <p:cNvPicPr>
            <a:picLocks noChangeAspect="1"/>
          </p:cNvPicPr>
          <p:nvPr/>
        </p:nvPicPr>
        <p:blipFill rotWithShape="1">
          <a:blip r:embed="rId6"/>
          <a:srcRect l="9801" t="17704" r="9384" b="13888"/>
          <a:stretch/>
        </p:blipFill>
        <p:spPr>
          <a:xfrm>
            <a:off x="990739" y="910548"/>
            <a:ext cx="4427220" cy="3518597"/>
          </a:xfrm>
          <a:prstGeom prst="rect">
            <a:avLst/>
          </a:prstGeom>
        </p:spPr>
      </p:pic>
    </p:spTree>
    <p:extLst>
      <p:ext uri="{BB962C8B-B14F-4D97-AF65-F5344CB8AC3E}">
        <p14:creationId xmlns:p14="http://schemas.microsoft.com/office/powerpoint/2010/main" val="107664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F5318042-E8C6-67BE-4A24-42A49A4992A7}"/>
              </a:ext>
            </a:extLst>
          </p:cNvPr>
          <p:cNvPicPr>
            <a:picLocks noChangeAspect="1"/>
          </p:cNvPicPr>
          <p:nvPr/>
        </p:nvPicPr>
        <p:blipFill rotWithShape="1">
          <a:blip r:embed="rId6"/>
          <a:srcRect l="7725" t="11259" r="8799" b="6760"/>
          <a:stretch/>
        </p:blipFill>
        <p:spPr>
          <a:xfrm>
            <a:off x="942749" y="769394"/>
            <a:ext cx="3917923" cy="3843024"/>
          </a:xfrm>
          <a:prstGeom prst="rect">
            <a:avLst/>
          </a:prstGeom>
        </p:spPr>
      </p:pic>
    </p:spTree>
    <p:extLst>
      <p:ext uri="{BB962C8B-B14F-4D97-AF65-F5344CB8AC3E}">
        <p14:creationId xmlns:p14="http://schemas.microsoft.com/office/powerpoint/2010/main" val="271415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3" name="Google Shape;2769;p96">
            <a:extLst>
              <a:ext uri="{FF2B5EF4-FFF2-40B4-BE49-F238E27FC236}">
                <a16:creationId xmlns:a16="http://schemas.microsoft.com/office/drawing/2014/main" id="{0697EE38-C300-CC15-1AB4-93AC1A5F3F05}"/>
              </a:ext>
            </a:extLst>
          </p:cNvPr>
          <p:cNvGrpSpPr/>
          <p:nvPr/>
        </p:nvGrpSpPr>
        <p:grpSpPr>
          <a:xfrm rot="4925916">
            <a:off x="2332587" y="650084"/>
            <a:ext cx="1413690" cy="2370037"/>
            <a:chOff x="5484390" y="2699155"/>
            <a:chExt cx="1632940" cy="2385272"/>
          </a:xfrm>
        </p:grpSpPr>
        <p:sp>
          <p:nvSpPr>
            <p:cNvPr id="24" name="Google Shape;2770;p96">
              <a:extLst>
                <a:ext uri="{FF2B5EF4-FFF2-40B4-BE49-F238E27FC236}">
                  <a16:creationId xmlns:a16="http://schemas.microsoft.com/office/drawing/2014/main" id="{872883E9-5334-7C6C-BFA0-2A55596386E3}"/>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771;p96">
              <a:extLst>
                <a:ext uri="{FF2B5EF4-FFF2-40B4-BE49-F238E27FC236}">
                  <a16:creationId xmlns:a16="http://schemas.microsoft.com/office/drawing/2014/main" id="{4A8FEC3D-7821-D1F3-DAFC-639CD5628D03}"/>
                </a:ext>
              </a:extLst>
            </p:cNvPr>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96"/>
          <p:cNvGrpSpPr/>
          <p:nvPr/>
        </p:nvGrpSpPr>
        <p:grpSpPr>
          <a:xfrm rot="1215423">
            <a:off x="6922897" y="1900017"/>
            <a:ext cx="937393" cy="1369270"/>
            <a:chOff x="5484390" y="2699155"/>
            <a:chExt cx="1632940" cy="2385272"/>
          </a:xfrm>
          <a:scene3d>
            <a:camera prst="orthographicFront">
              <a:rot lat="0" lon="0" rev="0"/>
            </a:camera>
            <a:lightRig rig="glow" dir="t">
              <a:rot lat="0" lon="0" rev="4800000"/>
            </a:lightRig>
          </a:scene3d>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96"/>
          <p:cNvGrpSpPr/>
          <p:nvPr/>
        </p:nvGrpSpPr>
        <p:grpSpPr>
          <a:xfrm>
            <a:off x="12864557" y="1229712"/>
            <a:ext cx="3207247" cy="3468412"/>
            <a:chOff x="1564450" y="1732550"/>
            <a:chExt cx="2584500" cy="2002500"/>
          </a:xfrm>
        </p:grpSpPr>
        <p:sp>
          <p:nvSpPr>
            <p:cNvPr id="2778" name="Google Shape;2778;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1713400" y="1856700"/>
              <a:ext cx="2286600" cy="185326"/>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rot="10800000" flipH="1">
              <a:off x="1744484" y="1894944"/>
              <a:ext cx="429322" cy="94000"/>
              <a:chOff x="5795037" y="796823"/>
              <a:chExt cx="431653" cy="94501"/>
            </a:xfrm>
          </p:grpSpPr>
          <p:sp>
            <p:nvSpPr>
              <p:cNvPr id="2781" name="Google Shape;2781;p96"/>
              <p:cNvSpPr/>
              <p:nvPr/>
            </p:nvSpPr>
            <p:spPr>
              <a:xfrm>
                <a:off x="5795037" y="796823"/>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6132190" y="7968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3" name="Google Shape;2793;p96"/>
          <p:cNvSpPr txBox="1">
            <a:spLocks noGrp="1"/>
          </p:cNvSpPr>
          <p:nvPr>
            <p:ph type="title" idx="2"/>
          </p:nvPr>
        </p:nvSpPr>
        <p:spPr>
          <a:xfrm>
            <a:off x="11814367" y="1523110"/>
            <a:ext cx="1950287" cy="16905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lvl="0"/>
            <a:r>
              <a:rPr lang="en-US" sz="1200" dirty="0"/>
              <a:t>Relational Databases</a:t>
            </a:r>
            <a:endParaRPr sz="1200" dirty="0"/>
          </a:p>
        </p:txBody>
      </p:sp>
      <p:sp>
        <p:nvSpPr>
          <p:cNvPr id="2794" name="Google Shape;2794;p96"/>
          <p:cNvSpPr txBox="1">
            <a:spLocks noGrp="1"/>
          </p:cNvSpPr>
          <p:nvPr>
            <p:ph type="subTitle" idx="3"/>
          </p:nvPr>
        </p:nvSpPr>
        <p:spPr>
          <a:xfrm>
            <a:off x="10716787" y="1860330"/>
            <a:ext cx="3016469" cy="2659117"/>
          </a:xfrm>
          <a:prstGeom prst="rect">
            <a:avLst/>
          </a:prstGeom>
        </p:spPr>
        <p:txBody>
          <a:bodyPr spcFirstLastPara="1" wrap="square" lIns="91425" tIns="91425" rIns="91425" bIns="91425" anchor="ctr" anchorCtr="0">
            <a:noAutofit/>
          </a:bodyPr>
          <a:lstStyle/>
          <a:p>
            <a:pPr algn="l"/>
            <a:r>
              <a:rPr lang="en-US" sz="1200" dirty="0">
                <a:latin typeface="Montserrat" panose="00000500000000000000" pitchFamily="2" charset="0"/>
              </a:rPr>
              <a:t>Relational databases store data in </a:t>
            </a:r>
          </a:p>
          <a:p>
            <a:pPr algn="l"/>
            <a:r>
              <a:rPr lang="en-US" sz="1200" dirty="0">
                <a:latin typeface="Montserrat" panose="00000500000000000000" pitchFamily="2" charset="0"/>
              </a:rPr>
              <a:t>structured tables with rows and </a:t>
            </a:r>
          </a:p>
          <a:p>
            <a:pPr algn="l"/>
            <a:r>
              <a:rPr lang="en-US" sz="1200" dirty="0">
                <a:latin typeface="Montserrat" panose="00000500000000000000" pitchFamily="2" charset="0"/>
              </a:rPr>
              <a:t>columns. They use SQL (Structured </a:t>
            </a:r>
          </a:p>
          <a:p>
            <a:pPr algn="l"/>
            <a:r>
              <a:rPr lang="en-US" sz="1200" dirty="0">
                <a:latin typeface="Montserrat" panose="00000500000000000000" pitchFamily="2" charset="0"/>
              </a:rPr>
              <a:t>Query Language) for querying and </a:t>
            </a:r>
          </a:p>
          <a:p>
            <a:pPr algn="l"/>
            <a:r>
              <a:rPr lang="en-US" sz="1200" dirty="0">
                <a:latin typeface="Montserrat" panose="00000500000000000000" pitchFamily="2" charset="0"/>
              </a:rPr>
              <a:t>managing data. Examples 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MySQL</a:t>
            </a:r>
          </a:p>
          <a:p>
            <a:pPr algn="l">
              <a:buFont typeface="Arial" panose="020B0604020202020204" pitchFamily="34" charset="0"/>
              <a:buChar char="•"/>
            </a:pPr>
            <a:r>
              <a:rPr lang="en-US" sz="1200" dirty="0">
                <a:latin typeface="Montserrat" panose="00000500000000000000" pitchFamily="2" charset="0"/>
              </a:rPr>
              <a:t>PostgreSQL</a:t>
            </a:r>
          </a:p>
          <a:p>
            <a:pPr algn="l">
              <a:buFont typeface="Arial" panose="020B0604020202020204" pitchFamily="34" charset="0"/>
              <a:buChar char="•"/>
            </a:pPr>
            <a:r>
              <a:rPr lang="en-US" sz="1200" dirty="0">
                <a:latin typeface="Montserrat" panose="00000500000000000000" pitchFamily="2" charset="0"/>
              </a:rPr>
              <a:t>SQLite</a:t>
            </a:r>
          </a:p>
          <a:p>
            <a:pPr algn="l">
              <a:buFont typeface="Arial" panose="020B0604020202020204" pitchFamily="34" charset="0"/>
              <a:buChar char="•"/>
            </a:pPr>
            <a:r>
              <a:rPr lang="en-US" sz="1200" dirty="0">
                <a:latin typeface="Montserrat" panose="00000500000000000000" pitchFamily="2" charset="0"/>
              </a:rPr>
              <a:t>Microsoft SQL Server</a:t>
            </a:r>
          </a:p>
          <a:p>
            <a:pPr algn="l">
              <a:buFont typeface="Arial" panose="020B0604020202020204" pitchFamily="34" charset="0"/>
              <a:buChar char="•"/>
            </a:pPr>
            <a:r>
              <a:rPr lang="en-US" sz="1200" dirty="0">
                <a:latin typeface="Montserrat" panose="00000500000000000000" pitchFamily="2" charset="0"/>
              </a:rPr>
              <a:t>Oracle Database</a:t>
            </a:r>
          </a:p>
        </p:txBody>
      </p:sp>
      <p:grpSp>
        <p:nvGrpSpPr>
          <p:cNvPr id="2796" name="Google Shape;2796;p96"/>
          <p:cNvGrpSpPr/>
          <p:nvPr/>
        </p:nvGrpSpPr>
        <p:grpSpPr>
          <a:xfrm rot="5400000">
            <a:off x="7739306" y="121554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a:off x="1999780" y="1767901"/>
            <a:ext cx="5260991" cy="2205385"/>
          </a:xfrm>
          <a:prstGeom prst="roundRect">
            <a:avLst>
              <a:gd name="adj" fmla="val 50000"/>
            </a:avLst>
          </a:prstGeom>
          <a:ln>
            <a:noFill/>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a:hlinkClick r:id="" action="ppaction://hlinkshowjump?jump=previousslide"/>
          </p:cNvPr>
          <p:cNvSpPr/>
          <p:nvPr/>
        </p:nvSpPr>
        <p:spPr>
          <a:xfrm>
            <a:off x="-221222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199485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1015156"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77;p96">
            <a:extLst>
              <a:ext uri="{FF2B5EF4-FFF2-40B4-BE49-F238E27FC236}">
                <a16:creationId xmlns:a16="http://schemas.microsoft.com/office/drawing/2014/main" id="{8B8F219F-95BE-E4E3-E09F-DAD502D2904F}"/>
              </a:ext>
            </a:extLst>
          </p:cNvPr>
          <p:cNvGrpSpPr/>
          <p:nvPr/>
        </p:nvGrpSpPr>
        <p:grpSpPr>
          <a:xfrm>
            <a:off x="12664092" y="1213949"/>
            <a:ext cx="3207247" cy="3468412"/>
            <a:chOff x="1564450" y="1732550"/>
            <a:chExt cx="2584500" cy="2002500"/>
          </a:xfrm>
        </p:grpSpPr>
        <p:sp>
          <p:nvSpPr>
            <p:cNvPr id="17" name="Google Shape;2778;p96">
              <a:extLst>
                <a:ext uri="{FF2B5EF4-FFF2-40B4-BE49-F238E27FC236}">
                  <a16:creationId xmlns:a16="http://schemas.microsoft.com/office/drawing/2014/main" id="{2D40A7EF-E617-D236-20C3-FB522AA895EA}"/>
                </a:ext>
              </a:extLst>
            </p:cNvPr>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79;p96">
              <a:extLst>
                <a:ext uri="{FF2B5EF4-FFF2-40B4-BE49-F238E27FC236}">
                  <a16:creationId xmlns:a16="http://schemas.microsoft.com/office/drawing/2014/main" id="{EEB8E24B-D1A6-96AF-7C35-B0842649F256}"/>
                </a:ext>
              </a:extLst>
            </p:cNvPr>
            <p:cNvSpPr/>
            <p:nvPr/>
          </p:nvSpPr>
          <p:spPr>
            <a:xfrm>
              <a:off x="1713400" y="1856700"/>
              <a:ext cx="2286600" cy="176223"/>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780;p96">
              <a:extLst>
                <a:ext uri="{FF2B5EF4-FFF2-40B4-BE49-F238E27FC236}">
                  <a16:creationId xmlns:a16="http://schemas.microsoft.com/office/drawing/2014/main" id="{D4F9431F-2939-5BE7-A516-62D32FDA4BFB}"/>
                </a:ext>
              </a:extLst>
            </p:cNvPr>
            <p:cNvGrpSpPr/>
            <p:nvPr/>
          </p:nvGrpSpPr>
          <p:grpSpPr>
            <a:xfrm rot="10800000" flipH="1">
              <a:off x="1744484" y="1894944"/>
              <a:ext cx="429322" cy="94000"/>
              <a:chOff x="5795037" y="796823"/>
              <a:chExt cx="431653" cy="94501"/>
            </a:xfrm>
          </p:grpSpPr>
          <p:sp>
            <p:nvSpPr>
              <p:cNvPr id="20" name="Google Shape;2781;p96">
                <a:extLst>
                  <a:ext uri="{FF2B5EF4-FFF2-40B4-BE49-F238E27FC236}">
                    <a16:creationId xmlns:a16="http://schemas.microsoft.com/office/drawing/2014/main" id="{9A6AC8CC-3A48-D6E1-7A5C-16B151814445}"/>
                  </a:ext>
                </a:extLst>
              </p:cNvPr>
              <p:cNvSpPr/>
              <p:nvPr/>
            </p:nvSpPr>
            <p:spPr>
              <a:xfrm>
                <a:off x="5795037" y="7968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82;p96">
                <a:extLst>
                  <a:ext uri="{FF2B5EF4-FFF2-40B4-BE49-F238E27FC236}">
                    <a16:creationId xmlns:a16="http://schemas.microsoft.com/office/drawing/2014/main" id="{094D6683-DB4E-5B97-EC5E-21016357B60F}"/>
                  </a:ext>
                </a:extLst>
              </p:cNvPr>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83;p96">
                <a:extLst>
                  <a:ext uri="{FF2B5EF4-FFF2-40B4-BE49-F238E27FC236}">
                    <a16:creationId xmlns:a16="http://schemas.microsoft.com/office/drawing/2014/main" id="{AC6D05E0-DDE7-326C-CE05-B6F83737FC86}"/>
                  </a:ext>
                </a:extLst>
              </p:cNvPr>
              <p:cNvSpPr/>
              <p:nvPr/>
            </p:nvSpPr>
            <p:spPr>
              <a:xfrm>
                <a:off x="6132190" y="796823"/>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793;p96">
            <a:extLst>
              <a:ext uri="{FF2B5EF4-FFF2-40B4-BE49-F238E27FC236}">
                <a16:creationId xmlns:a16="http://schemas.microsoft.com/office/drawing/2014/main" id="{1393AA5F-4F88-8D46-F342-2C986D2FF504}"/>
              </a:ext>
            </a:extLst>
          </p:cNvPr>
          <p:cNvSpPr txBox="1">
            <a:spLocks/>
          </p:cNvSpPr>
          <p:nvPr/>
        </p:nvSpPr>
        <p:spPr>
          <a:xfrm>
            <a:off x="11467532" y="1496834"/>
            <a:ext cx="1682273" cy="174311"/>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a:buNone/>
              <a:defRPr sz="7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9pPr>
          </a:lstStyle>
          <a:p>
            <a:r>
              <a:rPr lang="en-US" sz="1200" dirty="0"/>
              <a:t>NoSQL Databases</a:t>
            </a:r>
          </a:p>
        </p:txBody>
      </p:sp>
      <p:sp>
        <p:nvSpPr>
          <p:cNvPr id="27" name="Google Shape;2794;p96">
            <a:extLst>
              <a:ext uri="{FF2B5EF4-FFF2-40B4-BE49-F238E27FC236}">
                <a16:creationId xmlns:a16="http://schemas.microsoft.com/office/drawing/2014/main" id="{0A0199C8-E113-29E1-2DC3-D24B3A9653A6}"/>
              </a:ext>
            </a:extLst>
          </p:cNvPr>
          <p:cNvSpPr txBox="1">
            <a:spLocks/>
          </p:cNvSpPr>
          <p:nvPr/>
        </p:nvSpPr>
        <p:spPr>
          <a:xfrm>
            <a:off x="11055375" y="1802524"/>
            <a:ext cx="3142593" cy="265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T Sans"/>
              <a:buNone/>
              <a:defRPr sz="14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algn="l"/>
            <a:r>
              <a:rPr lang="en-US" sz="1200" dirty="0">
                <a:latin typeface="Montserrat" panose="00000500000000000000" pitchFamily="2" charset="0"/>
              </a:rPr>
              <a:t>NoSQL (Not Only SQL) databases are </a:t>
            </a:r>
          </a:p>
          <a:p>
            <a:pPr algn="l"/>
            <a:r>
              <a:rPr lang="en-US" sz="1200" dirty="0">
                <a:latin typeface="Montserrat" panose="00000500000000000000" pitchFamily="2" charset="0"/>
              </a:rPr>
              <a:t>designed to handle unstructured, </a:t>
            </a:r>
          </a:p>
          <a:p>
            <a:pPr algn="l"/>
            <a:r>
              <a:rPr lang="en-US" sz="1200" dirty="0">
                <a:latin typeface="Montserrat" panose="00000500000000000000" pitchFamily="2" charset="0"/>
              </a:rPr>
              <a:t>semi-structured, and structured </a:t>
            </a:r>
          </a:p>
          <a:p>
            <a:pPr algn="l"/>
            <a:r>
              <a:rPr lang="en-US" sz="1200" dirty="0">
                <a:latin typeface="Montserrat" panose="00000500000000000000" pitchFamily="2" charset="0"/>
              </a:rPr>
              <a:t>data. They are flexible and scalable, </a:t>
            </a:r>
          </a:p>
          <a:p>
            <a:pPr algn="l"/>
            <a:r>
              <a:rPr lang="en-US" sz="1200" dirty="0">
                <a:latin typeface="Montserrat" panose="00000500000000000000" pitchFamily="2" charset="0"/>
              </a:rPr>
              <a:t>making them suitable for handling </a:t>
            </a:r>
          </a:p>
          <a:p>
            <a:pPr algn="l"/>
            <a:r>
              <a:rPr lang="en-US" sz="1200" dirty="0">
                <a:latin typeface="Montserrat" panose="00000500000000000000" pitchFamily="2" charset="0"/>
              </a:rPr>
              <a:t>large volumes of data. Examples</a:t>
            </a:r>
          </a:p>
          <a:p>
            <a:pPr algn="l"/>
            <a:r>
              <a:rPr lang="en-US" sz="1200" dirty="0">
                <a:latin typeface="Montserrat" panose="00000500000000000000" pitchFamily="2" charset="0"/>
              </a:rPr>
              <a:t>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MongoDB (document-oriented)</a:t>
            </a:r>
          </a:p>
          <a:p>
            <a:pPr algn="l">
              <a:buFont typeface="Arial" panose="020B0604020202020204" pitchFamily="34" charset="0"/>
              <a:buChar char="•"/>
            </a:pPr>
            <a:r>
              <a:rPr lang="en-US" sz="1200" dirty="0">
                <a:latin typeface="Montserrat" panose="00000500000000000000" pitchFamily="2" charset="0"/>
              </a:rPr>
              <a:t>Cassandra (column-family)</a:t>
            </a:r>
          </a:p>
          <a:p>
            <a:pPr algn="l">
              <a:buFont typeface="Arial" panose="020B0604020202020204" pitchFamily="34" charset="0"/>
              <a:buChar char="•"/>
            </a:pPr>
            <a:r>
              <a:rPr lang="en-US" sz="1200" dirty="0">
                <a:latin typeface="Montserrat" panose="00000500000000000000" pitchFamily="2" charset="0"/>
              </a:rPr>
              <a:t>Redis (key-value)</a:t>
            </a:r>
          </a:p>
          <a:p>
            <a:pPr algn="l">
              <a:buFont typeface="Arial" panose="020B0604020202020204" pitchFamily="34" charset="0"/>
              <a:buChar char="•"/>
            </a:pPr>
            <a:r>
              <a:rPr lang="en-US" sz="1200" dirty="0">
                <a:latin typeface="Montserrat" panose="00000500000000000000" pitchFamily="2" charset="0"/>
              </a:rPr>
              <a:t>Elasticsearch (search-oriented)</a:t>
            </a:r>
          </a:p>
        </p:txBody>
      </p:sp>
      <p:grpSp>
        <p:nvGrpSpPr>
          <p:cNvPr id="2" name="Google Shape;3865;p116">
            <a:extLst>
              <a:ext uri="{FF2B5EF4-FFF2-40B4-BE49-F238E27FC236}">
                <a16:creationId xmlns:a16="http://schemas.microsoft.com/office/drawing/2014/main" id="{832752A7-7E45-98E2-D6A7-F7730A3CDF2E}"/>
              </a:ext>
            </a:extLst>
          </p:cNvPr>
          <p:cNvGrpSpPr/>
          <p:nvPr/>
        </p:nvGrpSpPr>
        <p:grpSpPr>
          <a:xfrm>
            <a:off x="6611652" y="1772032"/>
            <a:ext cx="809645" cy="537909"/>
            <a:chOff x="1082550" y="590325"/>
            <a:chExt cx="586954" cy="389958"/>
          </a:xfrm>
        </p:grpSpPr>
        <p:sp>
          <p:nvSpPr>
            <p:cNvPr id="3" name="Google Shape;3866;p116">
              <a:extLst>
                <a:ext uri="{FF2B5EF4-FFF2-40B4-BE49-F238E27FC236}">
                  <a16:creationId xmlns:a16="http://schemas.microsoft.com/office/drawing/2014/main" id="{20530076-C436-D28D-2476-FB2EF78DAD7B}"/>
                </a:ext>
              </a:extLst>
            </p:cNvPr>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7;p116">
              <a:extLst>
                <a:ext uri="{FF2B5EF4-FFF2-40B4-BE49-F238E27FC236}">
                  <a16:creationId xmlns:a16="http://schemas.microsoft.com/office/drawing/2014/main" id="{39FD5C19-1B6F-B752-052E-1DD6C2DA341E}"/>
                </a:ext>
              </a:extLst>
            </p:cNvPr>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68;p116">
            <a:extLst>
              <a:ext uri="{FF2B5EF4-FFF2-40B4-BE49-F238E27FC236}">
                <a16:creationId xmlns:a16="http://schemas.microsoft.com/office/drawing/2014/main" id="{5571851D-19C4-5C3A-0F5D-024230DD995D}"/>
              </a:ext>
            </a:extLst>
          </p:cNvPr>
          <p:cNvGrpSpPr/>
          <p:nvPr/>
        </p:nvGrpSpPr>
        <p:grpSpPr>
          <a:xfrm>
            <a:off x="7360408" y="3015703"/>
            <a:ext cx="761142" cy="252794"/>
            <a:chOff x="1725115" y="1291147"/>
            <a:chExt cx="519090" cy="172403"/>
          </a:xfrm>
        </p:grpSpPr>
        <p:sp>
          <p:nvSpPr>
            <p:cNvPr id="6" name="Google Shape;3869;p116">
              <a:extLst>
                <a:ext uri="{FF2B5EF4-FFF2-40B4-BE49-F238E27FC236}">
                  <a16:creationId xmlns:a16="http://schemas.microsoft.com/office/drawing/2014/main" id="{50891566-5367-150D-F49D-281C622BF6C7}"/>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0;p116">
              <a:extLst>
                <a:ext uri="{FF2B5EF4-FFF2-40B4-BE49-F238E27FC236}">
                  <a16:creationId xmlns:a16="http://schemas.microsoft.com/office/drawing/2014/main" id="{E5B50BF4-9774-9C9C-6FEE-8844846D7B5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1;p116">
              <a:extLst>
                <a:ext uri="{FF2B5EF4-FFF2-40B4-BE49-F238E27FC236}">
                  <a16:creationId xmlns:a16="http://schemas.microsoft.com/office/drawing/2014/main" id="{6F20D090-A2E7-9D2A-9C12-094F2C2A2AFE}"/>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901;p116">
            <a:extLst>
              <a:ext uri="{FF2B5EF4-FFF2-40B4-BE49-F238E27FC236}">
                <a16:creationId xmlns:a16="http://schemas.microsoft.com/office/drawing/2014/main" id="{ADC94953-F426-202D-1CB1-457A21F5F722}"/>
              </a:ext>
            </a:extLst>
          </p:cNvPr>
          <p:cNvGrpSpPr/>
          <p:nvPr/>
        </p:nvGrpSpPr>
        <p:grpSpPr>
          <a:xfrm>
            <a:off x="3587275" y="1841361"/>
            <a:ext cx="1889100" cy="146100"/>
            <a:chOff x="2432300" y="1490925"/>
            <a:chExt cx="1889100" cy="146100"/>
          </a:xfrm>
        </p:grpSpPr>
        <p:sp>
          <p:nvSpPr>
            <p:cNvPr id="45" name="Google Shape;3902;p116">
              <a:extLst>
                <a:ext uri="{FF2B5EF4-FFF2-40B4-BE49-F238E27FC236}">
                  <a16:creationId xmlns:a16="http://schemas.microsoft.com/office/drawing/2014/main" id="{3100EA46-F403-E51C-E3F0-557B5659B1A3}"/>
                </a:ext>
              </a:extLst>
            </p:cNvPr>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03;p116">
              <a:extLst>
                <a:ext uri="{FF2B5EF4-FFF2-40B4-BE49-F238E27FC236}">
                  <a16:creationId xmlns:a16="http://schemas.microsoft.com/office/drawing/2014/main" id="{F9BA0EA2-7862-56AF-97D8-A05DBB73D6DB}"/>
                </a:ext>
              </a:extLst>
            </p:cNvPr>
            <p:cNvGrpSpPr/>
            <p:nvPr/>
          </p:nvGrpSpPr>
          <p:grpSpPr>
            <a:xfrm rot="10800000" flipH="1">
              <a:off x="2497649" y="1516972"/>
              <a:ext cx="429322" cy="93999"/>
              <a:chOff x="5795037" y="809024"/>
              <a:chExt cx="431653" cy="94500"/>
            </a:xfrm>
          </p:grpSpPr>
          <p:sp>
            <p:nvSpPr>
              <p:cNvPr id="47" name="Google Shape;3904;p116">
                <a:extLst>
                  <a:ext uri="{FF2B5EF4-FFF2-40B4-BE49-F238E27FC236}">
                    <a16:creationId xmlns:a16="http://schemas.microsoft.com/office/drawing/2014/main" id="{BDB0F994-A7F3-00DB-ED46-30160A114BD5}"/>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05;p116">
                <a:extLst>
                  <a:ext uri="{FF2B5EF4-FFF2-40B4-BE49-F238E27FC236}">
                    <a16:creationId xmlns:a16="http://schemas.microsoft.com/office/drawing/2014/main" id="{B196A39F-8755-2BFA-BB37-B7537327CD7D}"/>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06;p116">
                <a:extLst>
                  <a:ext uri="{FF2B5EF4-FFF2-40B4-BE49-F238E27FC236}">
                    <a16:creationId xmlns:a16="http://schemas.microsoft.com/office/drawing/2014/main" id="{33355B67-A867-1200-ADF7-4C97E0BE1671}"/>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860;p116">
            <a:extLst>
              <a:ext uri="{FF2B5EF4-FFF2-40B4-BE49-F238E27FC236}">
                <a16:creationId xmlns:a16="http://schemas.microsoft.com/office/drawing/2014/main" id="{4ED0D9FE-1DD1-AFDE-C4BF-00F96E4280DA}"/>
              </a:ext>
            </a:extLst>
          </p:cNvPr>
          <p:cNvSpPr txBox="1">
            <a:spLocks noGrp="1"/>
          </p:cNvSpPr>
          <p:nvPr>
            <p:ph type="title"/>
          </p:nvPr>
        </p:nvSpPr>
        <p:spPr>
          <a:xfrm>
            <a:off x="2623459" y="1947641"/>
            <a:ext cx="4256314" cy="20365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 You</a:t>
            </a:r>
            <a:endParaRPr sz="6600" dirty="0"/>
          </a:p>
        </p:txBody>
      </p:sp>
      <p:pic>
        <p:nvPicPr>
          <p:cNvPr id="58" name="Picture 57" descr="A close-up of a circuit board&#10;&#10;Description automatically generated">
            <a:extLst>
              <a:ext uri="{FF2B5EF4-FFF2-40B4-BE49-F238E27FC236}">
                <a16:creationId xmlns:a16="http://schemas.microsoft.com/office/drawing/2014/main" id="{F5DA4EF0-8394-C4BA-BC67-1F6A9C6371E9}"/>
              </a:ext>
            </a:extLst>
          </p:cNvPr>
          <p:cNvPicPr>
            <a:picLocks noChangeAspect="1"/>
          </p:cNvPicPr>
          <p:nvPr/>
        </p:nvPicPr>
        <p:blipFill>
          <a:blip r:embed="rId4"/>
          <a:stretch>
            <a:fillRect/>
          </a:stretch>
        </p:blipFill>
        <p:spPr>
          <a:xfrm>
            <a:off x="5996696" y="3047004"/>
            <a:ext cx="2574108" cy="1656150"/>
          </a:xfrm>
          <a:prstGeom prst="rect">
            <a:avLst/>
          </a:prstGeom>
        </p:spPr>
      </p:pic>
    </p:spTree>
    <p:extLst>
      <p:ext uri="{BB962C8B-B14F-4D97-AF65-F5344CB8AC3E}">
        <p14:creationId xmlns:p14="http://schemas.microsoft.com/office/powerpoint/2010/main" val="25680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93"/>
                                        </p:tgtEl>
                                        <p:attrNameLst>
                                          <p:attrName>style.visibility</p:attrName>
                                        </p:attrNameLst>
                                      </p:cBhvr>
                                      <p:to>
                                        <p:strVal val="visible"/>
                                      </p:to>
                                    </p:set>
                                    <p:animEffect transition="in" filter="fade">
                                      <p:cBhvr>
                                        <p:cTn id="7" dur="1000"/>
                                        <p:tgtEl>
                                          <p:spTgt spid="2793"/>
                                        </p:tgtEl>
                                      </p:cBhvr>
                                    </p:animEffect>
                                  </p:childTnLst>
                                </p:cTn>
                              </p:par>
                              <p:par>
                                <p:cTn id="8" presetID="10" presetClass="entr" presetSubtype="0" fill="hold" nodeType="withEffect">
                                  <p:stCondLst>
                                    <p:cond delay="0"/>
                                  </p:stCondLst>
                                  <p:childTnLst>
                                    <p:set>
                                      <p:cBhvr>
                                        <p:cTn id="9" dur="1" fill="hold">
                                          <p:stCondLst>
                                            <p:cond delay="0"/>
                                          </p:stCondLst>
                                        </p:cTn>
                                        <p:tgtEl>
                                          <p:spTgt spid="2794"/>
                                        </p:tgtEl>
                                        <p:attrNameLst>
                                          <p:attrName>style.visibility</p:attrName>
                                        </p:attrNameLst>
                                      </p:cBhvr>
                                      <p:to>
                                        <p:strVal val="visible"/>
                                      </p:to>
                                    </p:set>
                                    <p:animEffect transition="in" filter="fade">
                                      <p:cBhvr>
                                        <p:cTn id="10" dur="1000"/>
                                        <p:tgtEl>
                                          <p:spTgt spid="279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400" b="1" dirty="0"/>
              <a:t>Why Use Arduino?</a:t>
            </a:r>
          </a:p>
          <a:p>
            <a:pPr marL="152400" indent="0">
              <a:buNone/>
            </a:pPr>
            <a:r>
              <a:rPr lang="en-US" sz="1400" dirty="0"/>
              <a:t>Arduino is an easy-to-use electronics platform that is suitable for all skill levels, and it offers the following benefits:</a:t>
            </a:r>
          </a:p>
          <a:p>
            <a:pPr>
              <a:buFont typeface="+mj-lt"/>
              <a:buAutoNum type="arabicPeriod"/>
            </a:pPr>
            <a:r>
              <a:rPr lang="en-US" sz="1400" b="1" dirty="0"/>
              <a:t>Easy to Use</a:t>
            </a:r>
            <a:r>
              <a:rPr lang="en-US" sz="1400" dirty="0"/>
              <a:t>: Designed for both beginners and professionals.</a:t>
            </a:r>
          </a:p>
          <a:p>
            <a:pPr>
              <a:buFont typeface="+mj-lt"/>
              <a:buAutoNum type="arabicPeriod"/>
            </a:pPr>
            <a:r>
              <a:rPr lang="en-US" sz="1400" b="1" dirty="0"/>
              <a:t>Open Source</a:t>
            </a:r>
            <a:r>
              <a:rPr lang="en-US" sz="1400" dirty="0"/>
              <a:t>: Both hardware and software are open-source, meaning anyone can use and modify them.</a:t>
            </a:r>
          </a:p>
          <a:p>
            <a:pPr>
              <a:buFont typeface="+mj-lt"/>
              <a:buAutoNum type="arabicPeriod"/>
            </a:pPr>
            <a:r>
              <a:rPr lang="en-US" sz="1400" b="1" dirty="0"/>
              <a:t>Versatile</a:t>
            </a:r>
            <a:r>
              <a:rPr lang="en-US" sz="1400" dirty="0"/>
              <a:t>: Can be used for a wide range of projects, from simple to complex ones.</a:t>
            </a:r>
          </a:p>
          <a:p>
            <a:pPr>
              <a:buFont typeface="+mj-lt"/>
              <a:buAutoNum type="arabicPeriod"/>
            </a:pPr>
            <a:r>
              <a:rPr lang="en-US" sz="1400" b="1" dirty="0"/>
              <a:t>Large Community</a:t>
            </a:r>
            <a:r>
              <a:rPr lang="en-US" sz="1400" dirty="0"/>
              <a:t>: A large community that provides support, resources, and tutorials.</a:t>
            </a:r>
          </a:p>
          <a:p>
            <a:pPr marL="0" lvl="0" indent="0" algn="l" rtl="0">
              <a:spcBef>
                <a:spcPts val="0"/>
              </a:spcBef>
              <a:spcAft>
                <a:spcPts val="0"/>
              </a:spcAft>
              <a:buNone/>
            </a:pPr>
            <a:endParaRPr lang="ar-EG" sz="1400" dirty="0">
              <a:solidFill>
                <a:schemeClr val="dk1"/>
              </a:solidFill>
            </a:endParaRPr>
          </a:p>
          <a:p>
            <a:pPr marL="152400" indent="0">
              <a:buNone/>
            </a:pPr>
            <a:r>
              <a:rPr lang="en-US" sz="1400" b="1" dirty="0"/>
              <a:t>Arduino Board Components</a:t>
            </a:r>
          </a:p>
          <a:p>
            <a:pPr>
              <a:buFont typeface="+mj-lt"/>
              <a:buAutoNum type="arabicPeriod"/>
            </a:pPr>
            <a:r>
              <a:rPr lang="en-US" sz="1400" b="1" dirty="0"/>
              <a:t>Microcontroller</a:t>
            </a:r>
            <a:r>
              <a:rPr lang="en-US" sz="1400" dirty="0"/>
              <a:t>: The "brain" of the board that executes the program.</a:t>
            </a:r>
          </a:p>
          <a:p>
            <a:pPr>
              <a:buFont typeface="+mj-lt"/>
              <a:buAutoNum type="arabicPeriod"/>
            </a:pPr>
            <a:r>
              <a:rPr lang="en-US" sz="1400" b="1" dirty="0"/>
              <a:t>Digital Pins</a:t>
            </a:r>
            <a:r>
              <a:rPr lang="en-US" sz="1400" dirty="0"/>
              <a:t>: Used for digital input and output (HIGH or LOW).</a:t>
            </a:r>
          </a:p>
          <a:p>
            <a:pPr>
              <a:buFont typeface="+mj-lt"/>
              <a:buAutoNum type="arabicPeriod"/>
            </a:pPr>
            <a:r>
              <a:rPr lang="en-US" sz="1400" b="1" dirty="0"/>
              <a:t>Analog Pins</a:t>
            </a:r>
            <a:r>
              <a:rPr lang="en-US" sz="1400" dirty="0"/>
              <a:t>: Used for reading analog signals and converting them into digital values.</a:t>
            </a:r>
          </a:p>
          <a:p>
            <a:pPr>
              <a:buFont typeface="+mj-lt"/>
              <a:buAutoNum type="arabicPeriod"/>
            </a:pPr>
            <a:r>
              <a:rPr lang="en-US" sz="1400" b="1" dirty="0"/>
              <a:t>Power Pins</a:t>
            </a:r>
            <a:r>
              <a:rPr lang="en-US" sz="1400" dirty="0"/>
              <a:t>: Used to supply power to the board and external components.</a:t>
            </a:r>
            <a:endParaRPr lang="ar-EG" sz="1400" dirty="0"/>
          </a:p>
          <a:p>
            <a:r>
              <a:rPr lang="en-US" sz="1400" b="1" dirty="0"/>
              <a:t>Arduino Code Structure</a:t>
            </a:r>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600" b="1" dirty="0"/>
              <a:t>Arduino Code Structure</a:t>
            </a:r>
          </a:p>
          <a:p>
            <a:pPr marL="152400" indent="0">
              <a:buNone/>
            </a:pPr>
            <a:r>
              <a:rPr lang="en-US" sz="1600" dirty="0"/>
              <a:t>Arduino code consists of two main functions:</a:t>
            </a:r>
          </a:p>
          <a:p>
            <a:r>
              <a:rPr lang="en-US" sz="1600" b="1" dirty="0"/>
              <a:t>setup()</a:t>
            </a:r>
          </a:p>
          <a:p>
            <a:pPr>
              <a:buFont typeface="Arial" panose="020B0604020202020204" pitchFamily="34" charset="0"/>
              <a:buChar char="•"/>
            </a:pPr>
            <a:r>
              <a:rPr lang="en-US" sz="1600" dirty="0"/>
              <a:t>Runs once at the beginning of the program.</a:t>
            </a:r>
          </a:p>
          <a:p>
            <a:pPr>
              <a:buFont typeface="Arial" panose="020B0604020202020204" pitchFamily="34" charset="0"/>
              <a:buChar char="•"/>
            </a:pPr>
            <a:r>
              <a:rPr lang="en-US" sz="1600" dirty="0"/>
              <a:t>Used to initialize the setup, such as </a:t>
            </a:r>
          </a:p>
          <a:p>
            <a:pPr marL="152400" indent="0">
              <a:buNone/>
            </a:pPr>
            <a:r>
              <a:rPr lang="en-US" sz="1600" dirty="0"/>
              <a:t>      setting pin modes.</a:t>
            </a:r>
          </a:p>
          <a:p>
            <a:pPr marL="152400" indent="0">
              <a:buNone/>
            </a:pPr>
            <a:endParaRPr lang="en-US" sz="1600" dirty="0"/>
          </a:p>
          <a:p>
            <a:pPr>
              <a:buFont typeface="+mj-lt"/>
              <a:buAutoNum type="arabicPeriod" startAt="2"/>
            </a:pPr>
            <a:r>
              <a:rPr lang="en-US" sz="1600" b="1" dirty="0"/>
              <a:t>loop()</a:t>
            </a:r>
          </a:p>
          <a:p>
            <a:pPr marL="438150" indent="-285750">
              <a:buFont typeface="Arial" panose="020B0604020202020204" pitchFamily="34" charset="0"/>
              <a:buChar char="•"/>
            </a:pPr>
            <a:r>
              <a:rPr lang="en-US" sz="1600" dirty="0"/>
              <a:t>Runs repeatedly after the setup() function.</a:t>
            </a:r>
          </a:p>
          <a:p>
            <a:pPr marL="438150" indent="-285750">
              <a:buFont typeface="Arial" panose="020B0604020202020204" pitchFamily="34" charset="0"/>
              <a:buChar char="•"/>
            </a:pPr>
            <a:r>
              <a:rPr lang="en-US" sz="1600" dirty="0"/>
              <a:t>Contains the main tasks that the program</a:t>
            </a:r>
          </a:p>
          <a:p>
            <a:pPr marL="152400" indent="0">
              <a:buNone/>
            </a:pPr>
            <a:r>
              <a:rPr lang="en-US" sz="1600" dirty="0"/>
              <a:t>      will perform.</a:t>
            </a:r>
          </a:p>
          <a:p>
            <a:pPr marL="152400" indent="0">
              <a:buNone/>
            </a:pPr>
            <a:endParaRPr lang="en-US" sz="16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code&#10;&#10;Description automatically generated">
            <a:extLst>
              <a:ext uri="{FF2B5EF4-FFF2-40B4-BE49-F238E27FC236}">
                <a16:creationId xmlns:a16="http://schemas.microsoft.com/office/drawing/2014/main" id="{35709236-9E4D-B7FB-A970-20D57AD1217E}"/>
              </a:ext>
            </a:extLst>
          </p:cNvPr>
          <p:cNvPicPr>
            <a:picLocks noChangeAspect="1"/>
          </p:cNvPicPr>
          <p:nvPr/>
        </p:nvPicPr>
        <p:blipFill rotWithShape="1">
          <a:blip r:embed="rId4"/>
          <a:srcRect l="9918" t="37705" r="12033" b="24618"/>
          <a:stretch/>
        </p:blipFill>
        <p:spPr>
          <a:xfrm>
            <a:off x="4638908" y="2370302"/>
            <a:ext cx="3538468" cy="73349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DFD8E24-9110-1BD6-A91D-4852864BA4BF}"/>
              </a:ext>
            </a:extLst>
          </p:cNvPr>
          <p:cNvPicPr>
            <a:picLocks noChangeAspect="1"/>
          </p:cNvPicPr>
          <p:nvPr/>
        </p:nvPicPr>
        <p:blipFill rotWithShape="1">
          <a:blip r:embed="rId5"/>
          <a:srcRect l="9921" t="31630" r="11951" b="26941"/>
          <a:stretch/>
        </p:blipFill>
        <p:spPr>
          <a:xfrm>
            <a:off x="4698381" y="3477418"/>
            <a:ext cx="3538468" cy="978557"/>
          </a:xfrm>
          <a:prstGeom prst="rect">
            <a:avLst/>
          </a:prstGeom>
        </p:spPr>
      </p:pic>
    </p:spTree>
    <p:extLst>
      <p:ext uri="{BB962C8B-B14F-4D97-AF65-F5344CB8AC3E}">
        <p14:creationId xmlns:p14="http://schemas.microsoft.com/office/powerpoint/2010/main" val="35672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3"/>
            <a:ext cx="7704000" cy="3494048"/>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9" y="1528845"/>
            <a:ext cx="7339240" cy="3015192"/>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Basic Arduino Functions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400" b="1" dirty="0" err="1"/>
              <a:t>pinMode</a:t>
            </a:r>
            <a:r>
              <a:rPr lang="en-US" altLang="en-US" sz="1400" dirty="0"/>
              <a:t>(</a:t>
            </a:r>
            <a:r>
              <a:rPr lang="en-US" altLang="en-US" sz="1400" b="1" dirty="0"/>
              <a:t>pin</a:t>
            </a:r>
            <a:r>
              <a:rPr lang="en-US" altLang="en-US" sz="1400" dirty="0"/>
              <a:t>, </a:t>
            </a:r>
            <a:r>
              <a:rPr lang="en-US" altLang="en-US" sz="1400" b="1" dirty="0"/>
              <a:t>mode</a:t>
            </a:r>
            <a:r>
              <a:rPr lang="en-US" altLang="en-US" sz="1400" dirty="0"/>
              <a:t>): Used to set the pin mode as input (</a:t>
            </a:r>
            <a:r>
              <a:rPr lang="en-US" altLang="en-US" sz="1400" b="1" dirty="0"/>
              <a:t>INPUT</a:t>
            </a:r>
            <a:r>
              <a:rPr lang="en-US" altLang="en-US" sz="1400" dirty="0"/>
              <a:t>) or output (</a:t>
            </a:r>
            <a:r>
              <a:rPr lang="en-US" altLang="en-US" sz="1400" b="1" dirty="0"/>
              <a:t>OUTPUT</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400" b="1" dirty="0" err="1"/>
              <a:t>digitalRead</a:t>
            </a:r>
            <a:r>
              <a:rPr lang="en-US" altLang="en-US" sz="1400" dirty="0"/>
              <a:t>(</a:t>
            </a:r>
            <a:r>
              <a:rPr lang="en-US" altLang="en-US" sz="1400" b="1" dirty="0"/>
              <a:t>pin</a:t>
            </a:r>
            <a:r>
              <a:rPr lang="en-US" altLang="en-US" sz="1400" dirty="0"/>
              <a:t>): Reads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400" b="1" dirty="0" err="1"/>
              <a:t>digitalWrite</a:t>
            </a:r>
            <a:r>
              <a:rPr lang="en-US" altLang="en-US" sz="1400" dirty="0"/>
              <a:t>(</a:t>
            </a:r>
            <a:r>
              <a:rPr lang="en-US" altLang="en-US" sz="1400" b="1" dirty="0"/>
              <a:t>pin</a:t>
            </a:r>
            <a:r>
              <a:rPr lang="en-US" altLang="en-US" sz="1400" dirty="0"/>
              <a:t>, </a:t>
            </a:r>
            <a:r>
              <a:rPr lang="en-US" altLang="en-US" sz="1400" b="1" dirty="0"/>
              <a:t>value</a:t>
            </a:r>
            <a:r>
              <a:rPr lang="en-US" altLang="en-US" sz="1400" dirty="0"/>
              <a:t>): Sets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None/>
              <a:tabLst/>
            </a:pPr>
            <a:r>
              <a:rPr lang="en-US" sz="1400" b="1" dirty="0"/>
              <a:t>Example 1 - Blinking LED</a:t>
            </a:r>
          </a:p>
          <a:p>
            <a:pPr marL="152400" indent="0">
              <a:buNone/>
            </a:pPr>
            <a:r>
              <a:rPr lang="en-US" sz="1400" b="1" dirty="0"/>
              <a:t>Objective</a:t>
            </a:r>
            <a:r>
              <a:rPr lang="en-US" sz="1400" dirty="0"/>
              <a:t>:</a:t>
            </a:r>
          </a:p>
          <a:p>
            <a:pPr marL="152400" indent="0">
              <a:buNone/>
            </a:pPr>
            <a:r>
              <a:rPr lang="en-US" sz="1400" dirty="0"/>
              <a:t>Make an LED blink on and off repeatedly.</a:t>
            </a:r>
          </a:p>
          <a:p>
            <a:pPr marL="152400" indent="0">
              <a:buNone/>
            </a:pPr>
            <a:r>
              <a:rPr lang="en-US" sz="1400" b="1" dirty="0"/>
              <a:t>Components</a:t>
            </a:r>
            <a:r>
              <a:rPr lang="en-US" sz="1400" dirty="0"/>
              <a:t>: Arduino board – LED </a:t>
            </a:r>
          </a:p>
          <a:p>
            <a:pPr marL="152400" indent="0">
              <a:buNone/>
            </a:pPr>
            <a:r>
              <a:rPr lang="en-US" sz="1400" dirty="0"/>
              <a:t>Resistor (220 ohms) – Breadboard - Jumper wires.</a:t>
            </a:r>
          </a:p>
          <a:p>
            <a:pPr marL="152400" indent="0">
              <a:buNone/>
            </a:pPr>
            <a:r>
              <a:rPr lang="en-US" sz="1400" b="1" dirty="0"/>
              <a:t>Steps:</a:t>
            </a:r>
          </a:p>
          <a:p>
            <a:r>
              <a:rPr lang="en-US" sz="1200" dirty="0"/>
              <a:t>Connect the </a:t>
            </a:r>
            <a:r>
              <a:rPr lang="en-US" sz="1200" b="1" dirty="0"/>
              <a:t>LED</a:t>
            </a:r>
            <a:r>
              <a:rPr lang="en-US" sz="1200" dirty="0"/>
              <a:t> to a </a:t>
            </a:r>
            <a:r>
              <a:rPr lang="en-US" sz="1200" b="1" dirty="0"/>
              <a:t>digital pin</a:t>
            </a:r>
            <a:r>
              <a:rPr lang="en-US" sz="1200" dirty="0"/>
              <a:t> (pin 13) </a:t>
            </a:r>
          </a:p>
          <a:p>
            <a:r>
              <a:rPr lang="en-US" sz="1200" dirty="0"/>
              <a:t>Connect the other leg of the </a:t>
            </a:r>
            <a:r>
              <a:rPr lang="en-US" sz="1200" b="1" dirty="0"/>
              <a:t>LED</a:t>
            </a:r>
            <a:r>
              <a:rPr lang="en-US" sz="1200" dirty="0"/>
              <a:t> to ground (</a:t>
            </a:r>
            <a:r>
              <a:rPr lang="en-US" sz="1200" b="1" dirty="0"/>
              <a:t>GND</a:t>
            </a:r>
            <a:r>
              <a:rPr lang="en-US" sz="1200" dirty="0"/>
              <a:t>).</a:t>
            </a:r>
          </a:p>
          <a:p>
            <a:r>
              <a:rPr lang="en-US" sz="1200" dirty="0"/>
              <a:t>Upload the following code to the Arduino.</a:t>
            </a:r>
          </a:p>
          <a:p>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ctr"/>
            <a:r>
              <a:rPr lang="en-US" sz="2400" dirty="0">
                <a:solidFill>
                  <a:schemeClr val="bg1"/>
                </a:solidFill>
              </a:rPr>
              <a:t>Arduino Overview and Programming Guide</a:t>
            </a:r>
          </a:p>
        </p:txBody>
      </p:sp>
      <p:pic>
        <p:nvPicPr>
          <p:cNvPr id="4" name="Picture 3">
            <a:extLst>
              <a:ext uri="{FF2B5EF4-FFF2-40B4-BE49-F238E27FC236}">
                <a16:creationId xmlns:a16="http://schemas.microsoft.com/office/drawing/2014/main" id="{59D3EF84-5E7E-21BC-57AF-A15CDAD1A4D8}"/>
              </a:ext>
            </a:extLst>
          </p:cNvPr>
          <p:cNvPicPr>
            <a:picLocks noChangeAspect="1"/>
          </p:cNvPicPr>
          <p:nvPr/>
        </p:nvPicPr>
        <p:blipFill rotWithShape="1">
          <a:blip r:embed="rId4"/>
          <a:srcRect l="10383" t="23225" r="11400" b="19629"/>
          <a:stretch/>
        </p:blipFill>
        <p:spPr>
          <a:xfrm>
            <a:off x="4372340" y="2474789"/>
            <a:ext cx="3947187" cy="2071102"/>
          </a:xfrm>
          <a:prstGeom prst="rect">
            <a:avLst/>
          </a:prstGeom>
        </p:spPr>
      </p:pic>
    </p:spTree>
    <p:extLst>
      <p:ext uri="{BB962C8B-B14F-4D97-AF65-F5344CB8AC3E}">
        <p14:creationId xmlns:p14="http://schemas.microsoft.com/office/powerpoint/2010/main" val="18979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685259" y="258973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2"/>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8" y="1454505"/>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fan using a DHT22 temperature and humidity sensor. The fan will turn on or off based on the temperature reading, and we will display the temperature and humidity values on an OLED display.</a:t>
            </a:r>
            <a:endParaRPr lang="en-US" altLang="en-US" sz="4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26930" y="578414"/>
            <a:ext cx="7927189"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dirty="0">
                <a:solidFill>
                  <a:schemeClr val="bg1"/>
                </a:solidFill>
              </a:rPr>
              <a:t>Project: Controlling a Fan with DHT22 Sensor and OLED Display</a:t>
            </a:r>
            <a:endParaRPr lang="en-US" b="1" dirty="0">
              <a:solidFill>
                <a:schemeClr val="bg1"/>
              </a:solidFill>
            </a:endParaRP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4652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4652313"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2132301" y="38336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Fan</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5740146"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DHT22 Sensor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2132301"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rPr>
              <a:t>Ardiuno</a:t>
            </a:r>
            <a:r>
              <a:rPr lang="en-US" dirty="0">
                <a:solidFill>
                  <a:schemeClr val="bg1"/>
                </a:solidFill>
              </a:rPr>
              <a:t> Uno</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5740149"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dirty="0">
                <a:solidFill>
                  <a:schemeClr val="bg1"/>
                </a:solidFill>
              </a:rPr>
              <a:t>OLED display</a:t>
            </a:r>
            <a:endParaRPr lang="en-US" dirty="0">
              <a:solidFill>
                <a:schemeClr val="bg1"/>
              </a:solidFill>
            </a:endParaRP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1043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043326"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745478" y="2627105"/>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1745478" y="3937178"/>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5402278" y="2627105"/>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5402278" y="3937178"/>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a:extLst>
              <a:ext uri="{FF2B5EF4-FFF2-40B4-BE49-F238E27FC236}">
                <a16:creationId xmlns:a16="http://schemas.microsoft.com/office/drawing/2014/main" id="{4217A50C-D82B-A47B-0FA2-E9A5D87B9409}"/>
              </a:ext>
            </a:extLst>
          </p:cNvPr>
          <p:cNvPicPr>
            <a:picLocks noChangeAspect="1"/>
          </p:cNvPicPr>
          <p:nvPr/>
        </p:nvPicPr>
        <p:blipFill>
          <a:blip r:embed="rId4"/>
          <a:srcRect/>
          <a:stretch/>
        </p:blipFill>
        <p:spPr>
          <a:xfrm>
            <a:off x="1973370" y="2867884"/>
            <a:ext cx="1194955" cy="846736"/>
          </a:xfrm>
          <a:prstGeom prst="rect">
            <a:avLst/>
          </a:prstGeom>
        </p:spPr>
      </p:pic>
      <p:pic>
        <p:nvPicPr>
          <p:cNvPr id="1103" name="Picture 1102">
            <a:extLst>
              <a:ext uri="{FF2B5EF4-FFF2-40B4-BE49-F238E27FC236}">
                <a16:creationId xmlns:a16="http://schemas.microsoft.com/office/drawing/2014/main" id="{190510A7-7E7F-A0E9-0084-E4D8D79C79DF}"/>
              </a:ext>
            </a:extLst>
          </p:cNvPr>
          <p:cNvPicPr>
            <a:picLocks noChangeAspect="1"/>
          </p:cNvPicPr>
          <p:nvPr/>
        </p:nvPicPr>
        <p:blipFill>
          <a:blip r:embed="rId5"/>
          <a:srcRect/>
          <a:stretch/>
        </p:blipFill>
        <p:spPr>
          <a:xfrm rot="20144964">
            <a:off x="2484577" y="3870465"/>
            <a:ext cx="1306442" cy="979832"/>
          </a:xfrm>
          <a:prstGeom prst="rect">
            <a:avLst/>
          </a:prstGeom>
        </p:spPr>
      </p:pic>
      <p:pic>
        <p:nvPicPr>
          <p:cNvPr id="1105" name="Picture 1104">
            <a:extLst>
              <a:ext uri="{FF2B5EF4-FFF2-40B4-BE49-F238E27FC236}">
                <a16:creationId xmlns:a16="http://schemas.microsoft.com/office/drawing/2014/main" id="{3E5E15FF-FB41-007F-C777-F79889CA5F8D}"/>
              </a:ext>
            </a:extLst>
          </p:cNvPr>
          <p:cNvPicPr>
            <a:picLocks noChangeAspect="1"/>
          </p:cNvPicPr>
          <p:nvPr/>
        </p:nvPicPr>
        <p:blipFill>
          <a:blip r:embed="rId6"/>
          <a:srcRect/>
          <a:stretch/>
        </p:blipFill>
        <p:spPr>
          <a:xfrm>
            <a:off x="6148459" y="2850057"/>
            <a:ext cx="436801" cy="916613"/>
          </a:xfrm>
          <a:prstGeom prst="rect">
            <a:avLst/>
          </a:prstGeom>
        </p:spPr>
      </p:pic>
      <p:pic>
        <p:nvPicPr>
          <p:cNvPr id="1107" name="Picture 1106">
            <a:extLst>
              <a:ext uri="{FF2B5EF4-FFF2-40B4-BE49-F238E27FC236}">
                <a16:creationId xmlns:a16="http://schemas.microsoft.com/office/drawing/2014/main" id="{C7C968CF-A106-9617-2C02-DE7D5B514FD1}"/>
              </a:ext>
            </a:extLst>
          </p:cNvPr>
          <p:cNvPicPr>
            <a:picLocks noChangeAspect="1"/>
          </p:cNvPicPr>
          <p:nvPr/>
        </p:nvPicPr>
        <p:blipFill>
          <a:blip r:embed="rId7"/>
          <a:srcRect/>
          <a:stretch/>
        </p:blipFill>
        <p:spPr>
          <a:xfrm>
            <a:off x="6685040" y="3637988"/>
            <a:ext cx="1583481" cy="1187609"/>
          </a:xfrm>
          <a:prstGeom prst="rect">
            <a:avLst/>
          </a:prstGeom>
        </p:spPr>
      </p:pic>
    </p:spTree>
    <p:extLst>
      <p:ext uri="{BB962C8B-B14F-4D97-AF65-F5344CB8AC3E}">
        <p14:creationId xmlns:p14="http://schemas.microsoft.com/office/powerpoint/2010/main" val="1981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l" rtl="0">
              <a:spcBef>
                <a:spcPts val="0"/>
              </a:spcBef>
              <a:spcAft>
                <a:spcPts val="0"/>
              </a:spcAft>
            </a:pPr>
            <a:r>
              <a:rPr lang="en-US" sz="1800" b="0" i="0" dirty="0" err="1">
                <a:solidFill>
                  <a:srgbClr val="F1F0FF"/>
                </a:solidFill>
                <a:effectLst/>
                <a:latin typeface="Arial" panose="020B0604020202020204" pitchFamily="34" charset="0"/>
                <a:ea typeface="Arial" panose="020B0604020202020204" pitchFamily="34" charset="0"/>
                <a:cs typeface="Arial" panose="020B0604020202020204" pitchFamily="34" charset="0"/>
              </a:rPr>
              <a:t>Ardiuno</a:t>
            </a:r>
            <a:r>
              <a:rPr lang="en-US" sz="1800" b="0" i="0" dirty="0">
                <a:solidFill>
                  <a:srgbClr val="F1F0FF"/>
                </a:solidFill>
                <a:effectLst/>
                <a:latin typeface="Arial" panose="020B0604020202020204" pitchFamily="34" charset="0"/>
                <a:ea typeface="Arial" panose="020B0604020202020204" pitchFamily="34" charset="0"/>
                <a:cs typeface="Arial" panose="020B0604020202020204" pitchFamily="34" charset="0"/>
              </a:rPr>
              <a:t> Uno</a:t>
            </a:r>
            <a:endParaRPr lang="en-US" dirty="0">
              <a:effectLst/>
            </a:endParaRP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sp>
        <p:nvSpPr>
          <p:cNvPr id="5" name="TextBox 4">
            <a:extLst>
              <a:ext uri="{FF2B5EF4-FFF2-40B4-BE49-F238E27FC236}">
                <a16:creationId xmlns:a16="http://schemas.microsoft.com/office/drawing/2014/main" id="{959D792D-0A7D-BA3C-15B3-7DCC51217381}"/>
              </a:ext>
            </a:extLst>
          </p:cNvPr>
          <p:cNvSpPr txBox="1"/>
          <p:nvPr/>
        </p:nvSpPr>
        <p:spPr>
          <a:xfrm>
            <a:off x="408270" y="1051381"/>
            <a:ext cx="9163050"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menu </a:t>
            </a:r>
          </a:p>
          <a:p>
            <a:r>
              <a:rPr lang="en-US" b="0" i="0" dirty="0">
                <a:solidFill>
                  <a:schemeClr val="bg1"/>
                </a:solidFill>
                <a:effectLst/>
                <a:latin typeface="Helvetica" panose="020B0604020202020204" pitchFamily="34" charset="0"/>
              </a:rPr>
              <a:t>(in my case it’s the</a:t>
            </a:r>
            <a:r>
              <a:rPr lang="en-US" b="1" i="0" dirty="0">
                <a:solidFill>
                  <a:schemeClr val="bg1"/>
                </a:solidFill>
                <a:effectLst/>
                <a:latin typeface="Helvetica" panose="020B0604020202020204" pitchFamily="34" charset="0"/>
              </a:rPr>
              <a:t> Arduino Uno</a:t>
            </a:r>
            <a:r>
              <a:rPr lang="en-US" b="0" i="0" dirty="0">
                <a:solidFill>
                  <a:schemeClr val="bg1"/>
                </a:solidFill>
                <a:effectLst/>
                <a:latin typeface="Helvetica" panose="020B0604020202020204" pitchFamily="34" charset="0"/>
              </a:rPr>
              <a:t>)</a:t>
            </a:r>
            <a:endParaRPr lang="en-US" dirty="0">
              <a:solidFill>
                <a:schemeClr val="bg1"/>
              </a:solidFill>
            </a:endParaRPr>
          </a:p>
        </p:txBody>
      </p:sp>
      <p:sp>
        <p:nvSpPr>
          <p:cNvPr id="12" name="TextBox 11">
            <a:extLst>
              <a:ext uri="{FF2B5EF4-FFF2-40B4-BE49-F238E27FC236}">
                <a16:creationId xmlns:a16="http://schemas.microsoft.com/office/drawing/2014/main" id="{20F60E08-25D0-D324-F6B3-CA28DC334B5A}"/>
              </a:ext>
            </a:extLst>
          </p:cNvPr>
          <p:cNvSpPr txBox="1"/>
          <p:nvPr/>
        </p:nvSpPr>
        <p:spPr>
          <a:xfrm>
            <a:off x="686342" y="1708211"/>
            <a:ext cx="2853718" cy="1600438"/>
          </a:xfrm>
          <a:prstGeom prst="rect">
            <a:avLst/>
          </a:prstGeom>
          <a:noFill/>
        </p:spPr>
        <p:txBody>
          <a:bodyPr wrap="square">
            <a:spAutoFit/>
          </a:bodyPr>
          <a:lstStyle/>
          <a:p>
            <a:pPr algn="l"/>
            <a:r>
              <a:rPr lang="en-US" b="0" i="0" dirty="0">
                <a:solidFill>
                  <a:schemeClr val="bg1"/>
                </a:solidFill>
                <a:effectLst/>
                <a:latin typeface="Helvetica" panose="020B0604020202020204" pitchFamily="34" charset="0"/>
              </a:rPr>
              <a:t>Select the Port (if you don’t see the COM Port in your Arduino IDE, you need to install the </a:t>
            </a:r>
            <a:r>
              <a:rPr lang="en-US" b="0" i="0" u="none" strike="noStrike" dirty="0">
                <a:solidFill>
                  <a:schemeClr val="accent3">
                    <a:lumMod val="50000"/>
                  </a:schemeClr>
                </a:solidFill>
                <a:effectLst/>
                <a:latin typeface="Helvetica" panose="020B0604020202020204" pitchFamily="34" charset="0"/>
                <a:hlinkClick r:id="rId7">
                  <a:extLst>
                    <a:ext uri="{A12FA001-AC4F-418D-AE19-62706E023703}">
                      <ahyp:hlinkClr xmlns:ahyp="http://schemas.microsoft.com/office/drawing/2018/hyperlinkcolor" val="tx"/>
                    </a:ext>
                  </a:extLst>
                </a:hlinkClick>
              </a:rPr>
              <a:t>CP210x USB to UART Bridge VCP Drivers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16" name="Picture 15" descr="A screenshot of a computer&#10;&#10;Description automatically generated">
            <a:extLst>
              <a:ext uri="{FF2B5EF4-FFF2-40B4-BE49-F238E27FC236}">
                <a16:creationId xmlns:a16="http://schemas.microsoft.com/office/drawing/2014/main" id="{FE37467A-5DC0-61BD-5E26-E110B24BFDEE}"/>
              </a:ext>
            </a:extLst>
          </p:cNvPr>
          <p:cNvPicPr>
            <a:picLocks noChangeAspect="1"/>
          </p:cNvPicPr>
          <p:nvPr/>
        </p:nvPicPr>
        <p:blipFill>
          <a:blip r:embed="rId8"/>
          <a:stretch>
            <a:fillRect/>
          </a:stretch>
        </p:blipFill>
        <p:spPr>
          <a:xfrm>
            <a:off x="722666" y="2901746"/>
            <a:ext cx="2877951" cy="1834851"/>
          </a:xfrm>
          <a:prstGeom prst="rect">
            <a:avLst/>
          </a:prstGeom>
        </p:spPr>
      </p:pic>
      <p:pic>
        <p:nvPicPr>
          <p:cNvPr id="4" name="Picture 3">
            <a:extLst>
              <a:ext uri="{FF2B5EF4-FFF2-40B4-BE49-F238E27FC236}">
                <a16:creationId xmlns:a16="http://schemas.microsoft.com/office/drawing/2014/main" id="{25D148C6-0447-5EA2-29AF-FF014637BF44}"/>
              </a:ext>
            </a:extLst>
          </p:cNvPr>
          <p:cNvPicPr>
            <a:picLocks noChangeAspect="1"/>
          </p:cNvPicPr>
          <p:nvPr/>
        </p:nvPicPr>
        <p:blipFill>
          <a:blip r:embed="rId9"/>
          <a:stretch>
            <a:fillRect/>
          </a:stretch>
        </p:blipFill>
        <p:spPr>
          <a:xfrm>
            <a:off x="3730709" y="1452350"/>
            <a:ext cx="4838796" cy="2060335"/>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10"/>
          <a:srcRect/>
          <a:stretch/>
        </p:blipFill>
        <p:spPr>
          <a:xfrm>
            <a:off x="3368656" y="367470"/>
            <a:ext cx="965168" cy="683911"/>
          </a:xfrm>
          <a:prstGeom prst="rect">
            <a:avLst/>
          </a:prstGeom>
        </p:spPr>
      </p:pic>
      <p:pic>
        <p:nvPicPr>
          <p:cNvPr id="7" name="Picture 6">
            <a:extLst>
              <a:ext uri="{FF2B5EF4-FFF2-40B4-BE49-F238E27FC236}">
                <a16:creationId xmlns:a16="http://schemas.microsoft.com/office/drawing/2014/main" id="{F686368B-36C4-A265-6902-183826374704}"/>
              </a:ext>
            </a:extLst>
          </p:cNvPr>
          <p:cNvPicPr>
            <a:picLocks noChangeAspect="1"/>
          </p:cNvPicPr>
          <p:nvPr/>
        </p:nvPicPr>
        <p:blipFill>
          <a:blip r:embed="rId11"/>
          <a:srcRect/>
          <a:stretch/>
        </p:blipFill>
        <p:spPr>
          <a:xfrm>
            <a:off x="10376969" y="2138957"/>
            <a:ext cx="436801" cy="916613"/>
          </a:xfrm>
          <a:prstGeom prst="rect">
            <a:avLst/>
          </a:prstGeom>
        </p:spPr>
      </p:pic>
    </p:spTree>
    <p:extLst>
      <p:ext uri="{BB962C8B-B14F-4D97-AF65-F5344CB8AC3E}">
        <p14:creationId xmlns:p14="http://schemas.microsoft.com/office/powerpoint/2010/main" val="56057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rPr>
              <a:t>DHT22 Sensor</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7"/>
          <a:srcRect/>
          <a:stretch/>
        </p:blipFill>
        <p:spPr>
          <a:xfrm>
            <a:off x="-1241505" y="-21642"/>
            <a:ext cx="965168" cy="683911"/>
          </a:xfrm>
          <a:prstGeom prst="rect">
            <a:avLst/>
          </a:prstGeom>
        </p:spPr>
      </p:pic>
      <p:pic>
        <p:nvPicPr>
          <p:cNvPr id="3" name="Picture 2">
            <a:extLst>
              <a:ext uri="{FF2B5EF4-FFF2-40B4-BE49-F238E27FC236}">
                <a16:creationId xmlns:a16="http://schemas.microsoft.com/office/drawing/2014/main" id="{0A3C1C80-C1D2-58B1-1568-FAB160929C9A}"/>
              </a:ext>
            </a:extLst>
          </p:cNvPr>
          <p:cNvPicPr>
            <a:picLocks noChangeAspect="1"/>
          </p:cNvPicPr>
          <p:nvPr/>
        </p:nvPicPr>
        <p:blipFill>
          <a:blip r:embed="rId8"/>
          <a:srcRect/>
          <a:stretch/>
        </p:blipFill>
        <p:spPr>
          <a:xfrm>
            <a:off x="347809" y="1008087"/>
            <a:ext cx="436801" cy="916613"/>
          </a:xfrm>
          <a:prstGeom prst="rect">
            <a:avLst/>
          </a:prstGeom>
        </p:spPr>
      </p:pic>
      <p:pic>
        <p:nvPicPr>
          <p:cNvPr id="8" name="Picture 7">
            <a:extLst>
              <a:ext uri="{FF2B5EF4-FFF2-40B4-BE49-F238E27FC236}">
                <a16:creationId xmlns:a16="http://schemas.microsoft.com/office/drawing/2014/main" id="{5503397D-C1CC-4284-F18D-86E2918C7CA3}"/>
              </a:ext>
            </a:extLst>
          </p:cNvPr>
          <p:cNvPicPr>
            <a:picLocks noChangeAspect="1"/>
          </p:cNvPicPr>
          <p:nvPr/>
        </p:nvPicPr>
        <p:blipFill rotWithShape="1">
          <a:blip r:embed="rId9"/>
          <a:srcRect r="23630" b="26100"/>
          <a:stretch/>
        </p:blipFill>
        <p:spPr>
          <a:xfrm>
            <a:off x="2647709" y="985983"/>
            <a:ext cx="1987608" cy="3801063"/>
          </a:xfrm>
          <a:prstGeom prst="rect">
            <a:avLst/>
          </a:prstGeom>
        </p:spPr>
      </p:pic>
      <p:sp>
        <p:nvSpPr>
          <p:cNvPr id="9" name="TextBox 8">
            <a:extLst>
              <a:ext uri="{FF2B5EF4-FFF2-40B4-BE49-F238E27FC236}">
                <a16:creationId xmlns:a16="http://schemas.microsoft.com/office/drawing/2014/main" id="{767709D8-93EF-0821-8466-4A96A8220836}"/>
              </a:ext>
            </a:extLst>
          </p:cNvPr>
          <p:cNvSpPr txBox="1"/>
          <p:nvPr/>
        </p:nvSpPr>
        <p:spPr>
          <a:xfrm>
            <a:off x="881087" y="1205722"/>
            <a:ext cx="2032831" cy="738664"/>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Manage library</a:t>
            </a:r>
            <a:endParaRPr lang="en-US" dirty="0">
              <a:solidFill>
                <a:schemeClr val="bg1"/>
              </a:solidFill>
            </a:endParaRPr>
          </a:p>
        </p:txBody>
      </p:sp>
      <p:sp>
        <p:nvSpPr>
          <p:cNvPr id="10" name="TextBox 9">
            <a:extLst>
              <a:ext uri="{FF2B5EF4-FFF2-40B4-BE49-F238E27FC236}">
                <a16:creationId xmlns:a16="http://schemas.microsoft.com/office/drawing/2014/main" id="{89756866-A021-62EB-9480-5373E6BC4671}"/>
              </a:ext>
            </a:extLst>
          </p:cNvPr>
          <p:cNvSpPr txBox="1"/>
          <p:nvPr/>
        </p:nvSpPr>
        <p:spPr>
          <a:xfrm>
            <a:off x="768632" y="2004739"/>
            <a:ext cx="1767681" cy="5232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Search Adafruit DHT</a:t>
            </a:r>
            <a:endParaRPr lang="en-US" dirty="0">
              <a:solidFill>
                <a:schemeClr val="bg1"/>
              </a:solidFill>
            </a:endParaRPr>
          </a:p>
        </p:txBody>
      </p:sp>
      <p:sp>
        <p:nvSpPr>
          <p:cNvPr id="11" name="TextBox 10">
            <a:extLst>
              <a:ext uri="{FF2B5EF4-FFF2-40B4-BE49-F238E27FC236}">
                <a16:creationId xmlns:a16="http://schemas.microsoft.com/office/drawing/2014/main" id="{715A7F70-7DD0-D1B8-DB90-6F3A24674FC5}"/>
              </a:ext>
            </a:extLst>
          </p:cNvPr>
          <p:cNvSpPr txBox="1"/>
          <p:nvPr/>
        </p:nvSpPr>
        <p:spPr>
          <a:xfrm>
            <a:off x="756284" y="2515765"/>
            <a:ext cx="1767681" cy="5232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Install DHT Sensor library</a:t>
            </a:r>
            <a:endParaRPr lang="en-US" dirty="0">
              <a:solidFill>
                <a:schemeClr val="bg1"/>
              </a:solidFill>
            </a:endParaRPr>
          </a:p>
        </p:txBody>
      </p:sp>
      <p:pic>
        <p:nvPicPr>
          <p:cNvPr id="14" name="Picture 13">
            <a:extLst>
              <a:ext uri="{FF2B5EF4-FFF2-40B4-BE49-F238E27FC236}">
                <a16:creationId xmlns:a16="http://schemas.microsoft.com/office/drawing/2014/main" id="{9AEA5729-E834-2EDA-2B3F-00D292A21D33}"/>
              </a:ext>
            </a:extLst>
          </p:cNvPr>
          <p:cNvPicPr>
            <a:picLocks noChangeAspect="1"/>
          </p:cNvPicPr>
          <p:nvPr/>
        </p:nvPicPr>
        <p:blipFill rotWithShape="1">
          <a:blip r:embed="rId10"/>
          <a:srcRect r="23492"/>
          <a:stretch/>
        </p:blipFill>
        <p:spPr>
          <a:xfrm>
            <a:off x="4727215" y="493345"/>
            <a:ext cx="1989504" cy="2588945"/>
          </a:xfrm>
          <a:prstGeom prst="rect">
            <a:avLst/>
          </a:prstGeom>
        </p:spPr>
      </p:pic>
      <p:sp>
        <p:nvSpPr>
          <p:cNvPr id="15" name="TextBox 14">
            <a:extLst>
              <a:ext uri="{FF2B5EF4-FFF2-40B4-BE49-F238E27FC236}">
                <a16:creationId xmlns:a16="http://schemas.microsoft.com/office/drawing/2014/main" id="{2266BF29-C970-DA15-0B1F-DE894CE19BB8}"/>
              </a:ext>
            </a:extLst>
          </p:cNvPr>
          <p:cNvSpPr txBox="1"/>
          <p:nvPr/>
        </p:nvSpPr>
        <p:spPr>
          <a:xfrm>
            <a:off x="753911" y="3013841"/>
            <a:ext cx="1767681" cy="5232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Search </a:t>
            </a:r>
            <a:r>
              <a:rPr lang="en-US" dirty="0">
                <a:solidFill>
                  <a:schemeClr val="bg1"/>
                </a:solidFill>
              </a:rPr>
              <a:t>Adafruit SSD1306</a:t>
            </a:r>
          </a:p>
        </p:txBody>
      </p:sp>
      <p:sp>
        <p:nvSpPr>
          <p:cNvPr id="17" name="TextBox 16">
            <a:extLst>
              <a:ext uri="{FF2B5EF4-FFF2-40B4-BE49-F238E27FC236}">
                <a16:creationId xmlns:a16="http://schemas.microsoft.com/office/drawing/2014/main" id="{F216263D-AD48-7651-5020-B3AE477E247A}"/>
              </a:ext>
            </a:extLst>
          </p:cNvPr>
          <p:cNvSpPr txBox="1"/>
          <p:nvPr/>
        </p:nvSpPr>
        <p:spPr>
          <a:xfrm>
            <a:off x="751481" y="3607941"/>
            <a:ext cx="1767681" cy="5232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Search </a:t>
            </a:r>
            <a:r>
              <a:rPr lang="en-US" dirty="0">
                <a:solidFill>
                  <a:schemeClr val="bg1"/>
                </a:solidFill>
              </a:rPr>
              <a:t>Adafruit SSD1306</a:t>
            </a:r>
          </a:p>
        </p:txBody>
      </p:sp>
      <p:pic>
        <p:nvPicPr>
          <p:cNvPr id="19" name="Picture 18">
            <a:extLst>
              <a:ext uri="{FF2B5EF4-FFF2-40B4-BE49-F238E27FC236}">
                <a16:creationId xmlns:a16="http://schemas.microsoft.com/office/drawing/2014/main" id="{A7CD383C-0C16-192A-5C02-BB983A90E251}"/>
              </a:ext>
            </a:extLst>
          </p:cNvPr>
          <p:cNvPicPr>
            <a:picLocks noChangeAspect="1"/>
          </p:cNvPicPr>
          <p:nvPr/>
        </p:nvPicPr>
        <p:blipFill>
          <a:blip r:embed="rId11"/>
          <a:stretch>
            <a:fillRect/>
          </a:stretch>
        </p:blipFill>
        <p:spPr>
          <a:xfrm>
            <a:off x="6797397" y="1191048"/>
            <a:ext cx="1736198" cy="3551075"/>
          </a:xfrm>
          <a:prstGeom prst="rect">
            <a:avLst/>
          </a:prstGeom>
        </p:spPr>
      </p:pic>
      <p:sp>
        <p:nvSpPr>
          <p:cNvPr id="20" name="TextBox 19">
            <a:extLst>
              <a:ext uri="{FF2B5EF4-FFF2-40B4-BE49-F238E27FC236}">
                <a16:creationId xmlns:a16="http://schemas.microsoft.com/office/drawing/2014/main" id="{F2CE3EAC-71A0-F5BC-5B97-4664BB4585A0}"/>
              </a:ext>
            </a:extLst>
          </p:cNvPr>
          <p:cNvSpPr txBox="1"/>
          <p:nvPr/>
        </p:nvSpPr>
        <p:spPr>
          <a:xfrm>
            <a:off x="757527" y="4172479"/>
            <a:ext cx="1767681" cy="5232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Search </a:t>
            </a:r>
            <a:r>
              <a:rPr lang="en-US" dirty="0">
                <a:solidFill>
                  <a:schemeClr val="bg1"/>
                </a:solidFill>
              </a:rPr>
              <a:t>Adafruit GFX</a:t>
            </a:r>
          </a:p>
        </p:txBody>
      </p:sp>
    </p:spTree>
    <p:extLst>
      <p:ext uri="{BB962C8B-B14F-4D97-AF65-F5344CB8AC3E}">
        <p14:creationId xmlns:p14="http://schemas.microsoft.com/office/powerpoint/2010/main" val="229252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6417010" y="412894"/>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499865" y="617432"/>
            <a:ext cx="2887773" cy="44758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3382577" y="323873"/>
            <a:ext cx="819093" cy="73395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pic>
        <p:nvPicPr>
          <p:cNvPr id="4" name="Picture 3" descr="A red circuit board with many wires&#10;&#10;Description automatically generated">
            <a:extLst>
              <a:ext uri="{FF2B5EF4-FFF2-40B4-BE49-F238E27FC236}">
                <a16:creationId xmlns:a16="http://schemas.microsoft.com/office/drawing/2014/main" id="{319D4F27-AA0F-73C0-D4A7-AA74C4F54F91}"/>
              </a:ext>
            </a:extLst>
          </p:cNvPr>
          <p:cNvPicPr>
            <a:picLocks noChangeAspect="1"/>
          </p:cNvPicPr>
          <p:nvPr/>
        </p:nvPicPr>
        <p:blipFill>
          <a:blip r:embed="rId7"/>
          <a:stretch>
            <a:fillRect/>
          </a:stretch>
        </p:blipFill>
        <p:spPr>
          <a:xfrm>
            <a:off x="735497" y="1338523"/>
            <a:ext cx="2620822" cy="2620822"/>
          </a:xfrm>
          <a:prstGeom prst="rect">
            <a:avLst/>
          </a:prstGeom>
        </p:spPr>
      </p:pic>
      <p:sp>
        <p:nvSpPr>
          <p:cNvPr id="7" name="TextBox 6">
            <a:extLst>
              <a:ext uri="{FF2B5EF4-FFF2-40B4-BE49-F238E27FC236}">
                <a16:creationId xmlns:a16="http://schemas.microsoft.com/office/drawing/2014/main" id="{2427683C-DBD9-D598-0CA6-FBB7090768F6}"/>
              </a:ext>
            </a:extLst>
          </p:cNvPr>
          <p:cNvSpPr txBox="1"/>
          <p:nvPr/>
        </p:nvSpPr>
        <p:spPr>
          <a:xfrm>
            <a:off x="3461316" y="1070206"/>
            <a:ext cx="5088324" cy="923330"/>
          </a:xfrm>
          <a:prstGeom prst="rect">
            <a:avLst/>
          </a:prstGeom>
          <a:noFill/>
        </p:spPr>
        <p:txBody>
          <a:bodyPr wrap="square">
            <a:spAutoFit/>
          </a:bodyPr>
          <a:lstStyle/>
          <a:p>
            <a:r>
              <a:rPr lang="en-US" sz="1100" dirty="0">
                <a:solidFill>
                  <a:schemeClr val="bg1"/>
                </a:solidFill>
              </a:rPr>
              <a:t>In this project, we'll use the </a:t>
            </a:r>
            <a:r>
              <a:rPr lang="en-US" sz="1100" b="1" dirty="0">
                <a:solidFill>
                  <a:schemeClr val="bg1"/>
                </a:solidFill>
              </a:rPr>
              <a:t>L298N motor driver</a:t>
            </a:r>
            <a:r>
              <a:rPr lang="en-US" sz="1100" dirty="0">
                <a:solidFill>
                  <a:schemeClr val="bg1"/>
                </a:solidFill>
              </a:rPr>
              <a:t> to control a </a:t>
            </a:r>
            <a:r>
              <a:rPr lang="en-US" sz="1100" b="1" dirty="0">
                <a:solidFill>
                  <a:schemeClr val="bg1"/>
                </a:solidFill>
              </a:rPr>
              <a:t>DC fan</a:t>
            </a:r>
            <a:r>
              <a:rPr lang="en-US" sz="1100" dirty="0">
                <a:solidFill>
                  <a:schemeClr val="bg1"/>
                </a:solidFill>
              </a:rPr>
              <a:t>, which will be triggered by temperature and humidity readings from the </a:t>
            </a:r>
            <a:r>
              <a:rPr lang="en-US" sz="1100" b="1" dirty="0">
                <a:solidFill>
                  <a:schemeClr val="bg1"/>
                </a:solidFill>
              </a:rPr>
              <a:t>DHT22 sensor</a:t>
            </a:r>
            <a:r>
              <a:rPr lang="en-US" sz="1100" dirty="0">
                <a:solidFill>
                  <a:schemeClr val="bg1"/>
                </a:solidFill>
              </a:rPr>
              <a:t>. The readings will be displayed on an </a:t>
            </a:r>
            <a:r>
              <a:rPr lang="en-US" sz="1100" b="1" dirty="0">
                <a:solidFill>
                  <a:schemeClr val="bg1"/>
                </a:solidFill>
              </a:rPr>
              <a:t>OLED screen</a:t>
            </a:r>
            <a:r>
              <a:rPr lang="en-US" sz="1100" dirty="0">
                <a:solidFill>
                  <a:schemeClr val="bg1"/>
                </a:solidFill>
              </a:rPr>
              <a:t>, and the fan will be turned on or off based on the temperature.</a:t>
            </a:r>
            <a:endParaRPr lang="ar-EG" sz="1100" dirty="0">
              <a:solidFill>
                <a:schemeClr val="bg1"/>
              </a:solidFill>
            </a:endParaRPr>
          </a:p>
          <a:p>
            <a:endParaRPr lang="en-US" sz="1000" dirty="0">
              <a:solidFill>
                <a:schemeClr val="bg1"/>
              </a:solidFill>
            </a:endParaRPr>
          </a:p>
        </p:txBody>
      </p:sp>
      <p:sp>
        <p:nvSpPr>
          <p:cNvPr id="10" name="Rectangle 2">
            <a:extLst>
              <a:ext uri="{FF2B5EF4-FFF2-40B4-BE49-F238E27FC236}">
                <a16:creationId xmlns:a16="http://schemas.microsoft.com/office/drawing/2014/main" id="{BF414D61-93A1-2FB9-8A94-DAB5D9BE2C86}"/>
              </a:ext>
            </a:extLst>
          </p:cNvPr>
          <p:cNvSpPr>
            <a:spLocks noChangeArrowheads="1"/>
          </p:cNvSpPr>
          <p:nvPr/>
        </p:nvSpPr>
        <p:spPr bwMode="auto">
          <a:xfrm>
            <a:off x="3429841" y="1777307"/>
            <a:ext cx="510871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100" b="1" dirty="0">
                <a:solidFill>
                  <a:schemeClr val="bg1"/>
                </a:solidFill>
              </a:rPr>
              <a:t>VCC</a:t>
            </a:r>
            <a:r>
              <a:rPr lang="en-US" sz="1100" dirty="0">
                <a:solidFill>
                  <a:schemeClr val="bg1"/>
                </a:solidFill>
              </a:rPr>
              <a:t>: Supplies motor power (in our case, 12V for the fan).</a:t>
            </a:r>
          </a:p>
          <a:p>
            <a:pPr>
              <a:buFont typeface="Arial" panose="020B0604020202020204" pitchFamily="34" charset="0"/>
              <a:buChar char="•"/>
            </a:pPr>
            <a:r>
              <a:rPr lang="en-US" sz="1100" b="1" dirty="0">
                <a:solidFill>
                  <a:schemeClr val="bg1"/>
                </a:solidFill>
              </a:rPr>
              <a:t>GND</a:t>
            </a:r>
            <a:r>
              <a:rPr lang="en-US" sz="1100" dirty="0">
                <a:solidFill>
                  <a:schemeClr val="bg1"/>
                </a:solidFill>
              </a:rPr>
              <a:t>: Common ground for the motor, driver, and Arduino.</a:t>
            </a:r>
          </a:p>
          <a:p>
            <a:pPr>
              <a:buFont typeface="Arial" panose="020B0604020202020204" pitchFamily="34" charset="0"/>
              <a:buChar char="•"/>
            </a:pPr>
            <a:r>
              <a:rPr lang="en-US" sz="1100" b="1" dirty="0">
                <a:solidFill>
                  <a:schemeClr val="bg1"/>
                </a:solidFill>
              </a:rPr>
              <a:t>5V</a:t>
            </a:r>
            <a:r>
              <a:rPr lang="en-US" sz="1100" dirty="0">
                <a:solidFill>
                  <a:schemeClr val="bg1"/>
                </a:solidFill>
              </a:rPr>
              <a:t>: Powers the internal logic of the L298N when the motor voltage is below 12V.</a:t>
            </a:r>
          </a:p>
          <a:p>
            <a:r>
              <a:rPr lang="en-US" sz="1100" b="1" dirty="0">
                <a:solidFill>
                  <a:schemeClr val="bg1"/>
                </a:solidFill>
              </a:rPr>
              <a:t>Motor A (Fan)</a:t>
            </a:r>
            <a:r>
              <a:rPr lang="en-US" sz="1100" dirty="0">
                <a:solidFill>
                  <a:schemeClr val="bg1"/>
                </a:solidFill>
              </a:rPr>
              <a:t>:</a:t>
            </a:r>
          </a:p>
          <a:p>
            <a:pPr>
              <a:buFont typeface="Arial" panose="020B0604020202020204" pitchFamily="34" charset="0"/>
              <a:buChar char="•"/>
            </a:pPr>
            <a:r>
              <a:rPr lang="en-US" sz="1100" b="1" dirty="0">
                <a:solidFill>
                  <a:schemeClr val="bg1"/>
                </a:solidFill>
              </a:rPr>
              <a:t>ENA</a:t>
            </a:r>
            <a:r>
              <a:rPr lang="en-US" sz="1100" dirty="0">
                <a:solidFill>
                  <a:schemeClr val="bg1"/>
                </a:solidFill>
              </a:rPr>
              <a:t>: Controls speed via PWM (Pulse Width Modulation).</a:t>
            </a:r>
          </a:p>
          <a:p>
            <a:pPr>
              <a:buFont typeface="Arial" panose="020B0604020202020204" pitchFamily="34" charset="0"/>
              <a:buChar char="•"/>
            </a:pPr>
            <a:r>
              <a:rPr lang="en-US" sz="1100" b="1" dirty="0">
                <a:solidFill>
                  <a:schemeClr val="bg1"/>
                </a:solidFill>
              </a:rPr>
              <a:t>IN1 &amp; IN2</a:t>
            </a:r>
            <a:r>
              <a:rPr lang="en-US" sz="1100" dirty="0">
                <a:solidFill>
                  <a:schemeClr val="bg1"/>
                </a:solidFill>
              </a:rPr>
              <a:t>: Control the direction of the fan.</a:t>
            </a:r>
          </a:p>
          <a:p>
            <a:pPr marL="742950" lvl="1" indent="-285750">
              <a:buFont typeface="Arial" panose="020B0604020202020204" pitchFamily="34" charset="0"/>
              <a:buChar char="•"/>
            </a:pPr>
            <a:r>
              <a:rPr lang="en-US" sz="1100" b="1" dirty="0">
                <a:solidFill>
                  <a:schemeClr val="bg1"/>
                </a:solidFill>
              </a:rPr>
              <a:t>IN1 = HIGH, IN2 = LOW</a:t>
            </a:r>
            <a:r>
              <a:rPr lang="en-US" sz="1100" dirty="0">
                <a:solidFill>
                  <a:schemeClr val="bg1"/>
                </a:solidFill>
              </a:rPr>
              <a:t>: Fan turns ON in one direction.</a:t>
            </a:r>
          </a:p>
          <a:p>
            <a:pPr marL="742950" lvl="1" indent="-285750">
              <a:buFont typeface="Arial" panose="020B0604020202020204" pitchFamily="34" charset="0"/>
              <a:buChar char="•"/>
            </a:pPr>
            <a:r>
              <a:rPr lang="en-US" sz="1100" b="1" dirty="0">
                <a:solidFill>
                  <a:schemeClr val="bg1"/>
                </a:solidFill>
              </a:rPr>
              <a:t>IN1 = LOW, IN2 = HIGH</a:t>
            </a:r>
            <a:r>
              <a:rPr lang="en-US" sz="1100" dirty="0">
                <a:solidFill>
                  <a:schemeClr val="bg1"/>
                </a:solidFill>
              </a:rPr>
              <a:t>: Fan turns ON in the opposite direction.</a:t>
            </a:r>
          </a:p>
          <a:p>
            <a:pPr marL="742950" lvl="1" indent="-285750">
              <a:buFont typeface="Arial" panose="020B0604020202020204" pitchFamily="34" charset="0"/>
              <a:buChar char="•"/>
            </a:pPr>
            <a:r>
              <a:rPr lang="en-US" sz="1100" b="1" dirty="0">
                <a:solidFill>
                  <a:schemeClr val="bg1"/>
                </a:solidFill>
              </a:rPr>
              <a:t>Both HIGH or LOW</a:t>
            </a:r>
            <a:r>
              <a:rPr lang="en-US" sz="1100" dirty="0">
                <a:solidFill>
                  <a:schemeClr val="bg1"/>
                </a:solidFill>
              </a:rPr>
              <a:t>: Stops the fan.</a:t>
            </a:r>
          </a:p>
        </p:txBody>
      </p:sp>
      <p:sp>
        <p:nvSpPr>
          <p:cNvPr id="11" name="Rectangle 3">
            <a:extLst>
              <a:ext uri="{FF2B5EF4-FFF2-40B4-BE49-F238E27FC236}">
                <a16:creationId xmlns:a16="http://schemas.microsoft.com/office/drawing/2014/main" id="{D24C87A9-1F5C-D2E7-EB8F-B87320B822A2}"/>
              </a:ext>
            </a:extLst>
          </p:cNvPr>
          <p:cNvSpPr>
            <a:spLocks noChangeArrowheads="1"/>
          </p:cNvSpPr>
          <p:nvPr/>
        </p:nvSpPr>
        <p:spPr bwMode="auto">
          <a:xfrm>
            <a:off x="3461316" y="3782173"/>
            <a:ext cx="3831024" cy="93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100" b="1" dirty="0">
                <a:solidFill>
                  <a:schemeClr val="bg1"/>
                </a:solidFill>
              </a:rPr>
              <a:t>IN1</a:t>
            </a:r>
            <a:r>
              <a:rPr lang="en-US" sz="1100" dirty="0">
                <a:solidFill>
                  <a:schemeClr val="bg1"/>
                </a:solidFill>
              </a:rPr>
              <a:t>: Connected to Arduino Pin 9.</a:t>
            </a:r>
          </a:p>
          <a:p>
            <a:r>
              <a:rPr lang="en-US" sz="1100" dirty="0">
                <a:solidFill>
                  <a:schemeClr val="bg1"/>
                </a:solidFill>
              </a:rPr>
              <a:t>IN2: Connected to Arduino Pin 10.</a:t>
            </a:r>
          </a:p>
          <a:p>
            <a:r>
              <a:rPr lang="en-US" sz="1100" b="1" dirty="0">
                <a:solidFill>
                  <a:schemeClr val="bg1"/>
                </a:solidFill>
              </a:rPr>
              <a:t>ENA</a:t>
            </a:r>
            <a:r>
              <a:rPr lang="en-US" sz="1100" dirty="0">
                <a:solidFill>
                  <a:schemeClr val="bg1"/>
                </a:solidFill>
              </a:rPr>
              <a:t>: Connected to 5V to enable the motor.</a:t>
            </a:r>
          </a:p>
          <a:p>
            <a:r>
              <a:rPr lang="en-US" sz="1100" b="1" dirty="0">
                <a:solidFill>
                  <a:schemeClr val="bg1"/>
                </a:solidFill>
              </a:rPr>
              <a:t>OUT1</a:t>
            </a:r>
            <a:r>
              <a:rPr lang="en-US" sz="1100" dirty="0">
                <a:solidFill>
                  <a:schemeClr val="bg1"/>
                </a:solidFill>
              </a:rPr>
              <a:t> &amp; </a:t>
            </a:r>
            <a:r>
              <a:rPr lang="en-US" sz="1100" b="1" dirty="0">
                <a:solidFill>
                  <a:schemeClr val="bg1"/>
                </a:solidFill>
              </a:rPr>
              <a:t>OUT2</a:t>
            </a:r>
            <a:r>
              <a:rPr lang="en-US" sz="1100" dirty="0">
                <a:solidFill>
                  <a:schemeClr val="bg1"/>
                </a:solidFill>
              </a:rPr>
              <a:t>: Connected to the fan.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5A2590C5-861E-511E-4E2F-3EE074DDA57E}"/>
              </a:ext>
            </a:extLst>
          </p:cNvPr>
          <p:cNvPicPr>
            <a:picLocks noChangeAspect="1"/>
          </p:cNvPicPr>
          <p:nvPr/>
        </p:nvPicPr>
        <p:blipFill rotWithShape="1">
          <a:blip r:embed="rId8"/>
          <a:srcRect l="14959" t="42587" r="16832" b="37637"/>
          <a:stretch/>
        </p:blipFill>
        <p:spPr>
          <a:xfrm>
            <a:off x="6375769" y="3536531"/>
            <a:ext cx="2287050" cy="370816"/>
          </a:xfrm>
          <a:prstGeom prst="rect">
            <a:avLst/>
          </a:prstGeom>
        </p:spPr>
      </p:pic>
    </p:spTree>
    <p:extLst>
      <p:ext uri="{BB962C8B-B14F-4D97-AF65-F5344CB8AC3E}">
        <p14:creationId xmlns:p14="http://schemas.microsoft.com/office/powerpoint/2010/main" val="22118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2075323" y="714355"/>
            <a:ext cx="5308457"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diagram of a circuit board&#10;&#10;Description automatically generated">
            <a:extLst>
              <a:ext uri="{FF2B5EF4-FFF2-40B4-BE49-F238E27FC236}">
                <a16:creationId xmlns:a16="http://schemas.microsoft.com/office/drawing/2014/main" id="{261E641D-EAFB-2891-AC9C-AF7422F0A57F}"/>
              </a:ext>
            </a:extLst>
          </p:cNvPr>
          <p:cNvPicPr>
            <a:picLocks noChangeAspect="1"/>
          </p:cNvPicPr>
          <p:nvPr/>
        </p:nvPicPr>
        <p:blipFill>
          <a:blip r:embed="rId6"/>
          <a:stretch>
            <a:fillRect/>
          </a:stretch>
        </p:blipFill>
        <p:spPr>
          <a:xfrm>
            <a:off x="2216302" y="760290"/>
            <a:ext cx="5029595" cy="3860174"/>
          </a:xfrm>
          <a:prstGeom prst="rect">
            <a:avLst/>
          </a:prstGeom>
        </p:spPr>
      </p:pic>
    </p:spTree>
    <p:extLst>
      <p:ext uri="{BB962C8B-B14F-4D97-AF65-F5344CB8AC3E}">
        <p14:creationId xmlns:p14="http://schemas.microsoft.com/office/powerpoint/2010/main" val="1293980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1129</Words>
  <Application>Microsoft Office PowerPoint</Application>
  <PresentationFormat>On-screen Show (16:9)</PresentationFormat>
  <Paragraphs>163</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Darker Grotesque</vt:lpstr>
      <vt:lpstr>Arial</vt:lpstr>
      <vt:lpstr>PT Sans</vt:lpstr>
      <vt:lpstr>Darker Grotesque Medium</vt:lpstr>
      <vt:lpstr>Montserrat</vt:lpstr>
      <vt:lpstr>Roboto Condensed Light</vt:lpstr>
      <vt:lpstr>Helvetica</vt:lpstr>
      <vt:lpstr>Multi-Business Company Website by Slidesgo</vt:lpstr>
      <vt:lpstr>Exmaple 2</vt:lpstr>
      <vt:lpstr>Arduino Overview and Programming Guide</vt:lpstr>
      <vt:lpstr>Arduino Overview and Programming Guide</vt:lpstr>
      <vt:lpstr>—SOMEONE FAMOUS</vt:lpstr>
      <vt:lpstr>—SOMEONE FAMOUS</vt:lpstr>
      <vt:lpstr>—SOMEONE FAMOUS</vt:lpstr>
      <vt:lpstr>—SOMEONE FAMOUS</vt:lpstr>
      <vt:lpstr>—SOMEONE FAMOUS</vt:lpstr>
      <vt:lpstr>—SOMEONE FAMOUS</vt:lpstr>
      <vt:lpstr>—SOMEONE FAMOUS</vt:lpstr>
      <vt:lpstr>—SOMEONE FAMOUS</vt:lpstr>
      <vt:lpstr>—SOMEONE FAMOUS</vt:lpstr>
      <vt:lpstr>Relational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Exmaple 1</dc:title>
  <dc:creator>ziad hassan</dc:creator>
  <cp:lastModifiedBy>ziad hassan</cp:lastModifiedBy>
  <cp:revision>4</cp:revision>
  <dcterms:modified xsi:type="dcterms:W3CDTF">2024-12-20T19:10:55Z</dcterms:modified>
</cp:coreProperties>
</file>